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60" r:id="rId5"/>
    <p:sldId id="261" r:id="rId6"/>
    <p:sldId id="259" r:id="rId7"/>
    <p:sldId id="262" r:id="rId8"/>
    <p:sldId id="263" r:id="rId9"/>
    <p:sldId id="264" r:id="rId10"/>
    <p:sldId id="265" r:id="rId11"/>
    <p:sldId id="266" r:id="rId12"/>
    <p:sldId id="267" r:id="rId13"/>
    <p:sldId id="268" r:id="rId14"/>
    <p:sldId id="269" r:id="rId15"/>
    <p:sldId id="270" r:id="rId16"/>
    <p:sldId id="271"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9A59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8" d="100"/>
          <a:sy n="118" d="100"/>
        </p:scale>
        <p:origin x="32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rawing1.xml.rels><?xml version="1.0" encoding="UTF-8" standalone="yes"?>
<Relationships xmlns="http://schemas.openxmlformats.org/package/2006/relationships"><Relationship Id="rId1" Type="http://schemas.openxmlformats.org/officeDocument/2006/relationships/image" Target="../media/image1.jpeg"/></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2E86542-05A5-4473-8208-CA44C44DB631}" type="doc">
      <dgm:prSet loTypeId="urn:microsoft.com/office/officeart/2005/8/layout/matrix1" loCatId="matrix" qsTypeId="urn:microsoft.com/office/officeart/2005/8/quickstyle/simple5" qsCatId="simple" csTypeId="urn:microsoft.com/office/officeart/2005/8/colors/colorful4" csCatId="colorful"/>
      <dgm:spPr/>
      <dgm:t>
        <a:bodyPr/>
        <a:lstStyle/>
        <a:p>
          <a:endParaRPr lang="en-US"/>
        </a:p>
      </dgm:t>
    </dgm:pt>
    <dgm:pt modelId="{5B177767-B92B-4166-8F9F-18EB59C49EEC}">
      <dgm:prSet/>
      <dgm:spPr/>
      <dgm:t>
        <a:bodyPr/>
        <a:lstStyle/>
        <a:p>
          <a:pPr rtl="0"/>
          <a:r>
            <a:rPr lang="en-US" smtClean="0"/>
            <a:t>Weekly Review</a:t>
          </a:r>
          <a:endParaRPr lang="en-US"/>
        </a:p>
      </dgm:t>
    </dgm:pt>
    <dgm:pt modelId="{7D73BD22-B61A-4CD1-A6D7-623B6F0638B8}" type="parTrans" cxnId="{594F7D9A-B371-4FCC-8FF9-83EE4171708A}">
      <dgm:prSet/>
      <dgm:spPr/>
      <dgm:t>
        <a:bodyPr/>
        <a:lstStyle/>
        <a:p>
          <a:endParaRPr lang="en-US"/>
        </a:p>
      </dgm:t>
    </dgm:pt>
    <dgm:pt modelId="{5DFB7A8B-0590-4A38-BE71-E779F808AF2F}" type="sibTrans" cxnId="{594F7D9A-B371-4FCC-8FF9-83EE4171708A}">
      <dgm:prSet/>
      <dgm:spPr/>
      <dgm:t>
        <a:bodyPr/>
        <a:lstStyle/>
        <a:p>
          <a:endParaRPr lang="en-US"/>
        </a:p>
      </dgm:t>
    </dgm:pt>
    <dgm:pt modelId="{A4BB1A83-EC67-4C9B-AAE3-CA641B5812F2}">
      <dgm:prSet/>
      <dgm:spPr/>
      <dgm:t>
        <a:bodyPr/>
        <a:lstStyle/>
        <a:p>
          <a:pPr rtl="0"/>
          <a:r>
            <a:rPr lang="en-US" dirty="0" smtClean="0"/>
            <a:t>Prayer requests</a:t>
          </a:r>
          <a:endParaRPr lang="en-US" dirty="0"/>
        </a:p>
      </dgm:t>
    </dgm:pt>
    <dgm:pt modelId="{6E4CCE4C-7C18-4100-9F12-5B9AC01141C3}" type="parTrans" cxnId="{5DB02D5A-2560-4F43-86AD-13952E8BA5D0}">
      <dgm:prSet/>
      <dgm:spPr/>
      <dgm:t>
        <a:bodyPr/>
        <a:lstStyle/>
        <a:p>
          <a:endParaRPr lang="en-US"/>
        </a:p>
      </dgm:t>
    </dgm:pt>
    <dgm:pt modelId="{A4827746-45AE-485D-8735-7B650A2B48AC}" type="sibTrans" cxnId="{5DB02D5A-2560-4F43-86AD-13952E8BA5D0}">
      <dgm:prSet/>
      <dgm:spPr/>
      <dgm:t>
        <a:bodyPr/>
        <a:lstStyle/>
        <a:p>
          <a:endParaRPr lang="en-US"/>
        </a:p>
      </dgm:t>
    </dgm:pt>
    <dgm:pt modelId="{E1C330C7-083A-4BA0-B38B-A23F9BA1375F}">
      <dgm:prSet/>
      <dgm:spPr/>
      <dgm:t>
        <a:bodyPr/>
        <a:lstStyle/>
        <a:p>
          <a:pPr rtl="0"/>
          <a:r>
            <a:rPr lang="en-US" smtClean="0"/>
            <a:t>Share successes</a:t>
          </a:r>
          <a:endParaRPr lang="en-US"/>
        </a:p>
      </dgm:t>
    </dgm:pt>
    <dgm:pt modelId="{443CA619-7555-4078-AE13-B626B91AD0F0}" type="parTrans" cxnId="{62342EE5-79E1-42E8-AC06-4D30CD66BAFC}">
      <dgm:prSet/>
      <dgm:spPr/>
      <dgm:t>
        <a:bodyPr/>
        <a:lstStyle/>
        <a:p>
          <a:endParaRPr lang="en-US"/>
        </a:p>
      </dgm:t>
    </dgm:pt>
    <dgm:pt modelId="{B79BFA04-7B82-4377-B3FB-F050B40BD2C4}" type="sibTrans" cxnId="{62342EE5-79E1-42E8-AC06-4D30CD66BAFC}">
      <dgm:prSet/>
      <dgm:spPr/>
      <dgm:t>
        <a:bodyPr/>
        <a:lstStyle/>
        <a:p>
          <a:endParaRPr lang="en-US"/>
        </a:p>
      </dgm:t>
    </dgm:pt>
    <dgm:pt modelId="{FF7AE697-9065-444A-A981-45AE612F56DC}">
      <dgm:prSet/>
      <dgm:spPr/>
      <dgm:t>
        <a:bodyPr/>
        <a:lstStyle/>
        <a:p>
          <a:pPr rtl="0"/>
          <a:r>
            <a:rPr lang="en-US" smtClean="0"/>
            <a:t>Address concerns</a:t>
          </a:r>
          <a:endParaRPr lang="en-US"/>
        </a:p>
      </dgm:t>
    </dgm:pt>
    <dgm:pt modelId="{B4CC958C-66C2-4356-A131-012DB5EB87DB}" type="parTrans" cxnId="{C1A8CE23-2140-4A1E-8DBC-338865720781}">
      <dgm:prSet/>
      <dgm:spPr/>
      <dgm:t>
        <a:bodyPr/>
        <a:lstStyle/>
        <a:p>
          <a:endParaRPr lang="en-US"/>
        </a:p>
      </dgm:t>
    </dgm:pt>
    <dgm:pt modelId="{330B8C65-782C-43B1-8690-81BE253CA445}" type="sibTrans" cxnId="{C1A8CE23-2140-4A1E-8DBC-338865720781}">
      <dgm:prSet/>
      <dgm:spPr/>
      <dgm:t>
        <a:bodyPr/>
        <a:lstStyle/>
        <a:p>
          <a:endParaRPr lang="en-US"/>
        </a:p>
      </dgm:t>
    </dgm:pt>
    <dgm:pt modelId="{85865CB7-D053-4F8F-8733-9ACBFE46114F}">
      <dgm:prSet custT="1"/>
      <dgm:spPr/>
      <dgm:t>
        <a:bodyPr/>
        <a:lstStyle/>
        <a:p>
          <a:pPr rtl="0"/>
          <a:r>
            <a:rPr lang="en-US" sz="3200" dirty="0" smtClean="0"/>
            <a:t>Acknowledge</a:t>
          </a:r>
          <a:r>
            <a:rPr lang="en-US" sz="2800" dirty="0" smtClean="0"/>
            <a:t> celebrations</a:t>
          </a:r>
          <a:endParaRPr lang="en-US" sz="2800" dirty="0"/>
        </a:p>
      </dgm:t>
    </dgm:pt>
    <dgm:pt modelId="{5DF5DDAA-4596-4631-8FA7-5E17EE01DD6E}" type="parTrans" cxnId="{7AAEB2C3-A5C0-4BBE-B192-3F9FB43A1C4D}">
      <dgm:prSet/>
      <dgm:spPr/>
      <dgm:t>
        <a:bodyPr/>
        <a:lstStyle/>
        <a:p>
          <a:endParaRPr lang="en-US"/>
        </a:p>
      </dgm:t>
    </dgm:pt>
    <dgm:pt modelId="{54622950-BBE1-4047-89E3-80A3B44A230F}" type="sibTrans" cxnId="{7AAEB2C3-A5C0-4BBE-B192-3F9FB43A1C4D}">
      <dgm:prSet/>
      <dgm:spPr/>
      <dgm:t>
        <a:bodyPr/>
        <a:lstStyle/>
        <a:p>
          <a:endParaRPr lang="en-US"/>
        </a:p>
      </dgm:t>
    </dgm:pt>
    <dgm:pt modelId="{593055D8-05B3-4DC2-AA54-0A674DF29E47}" type="pres">
      <dgm:prSet presAssocID="{F2E86542-05A5-4473-8208-CA44C44DB631}" presName="diagram" presStyleCnt="0">
        <dgm:presLayoutVars>
          <dgm:chMax val="1"/>
          <dgm:dir/>
          <dgm:animLvl val="ctr"/>
          <dgm:resizeHandles val="exact"/>
        </dgm:presLayoutVars>
      </dgm:prSet>
      <dgm:spPr/>
      <dgm:t>
        <a:bodyPr/>
        <a:lstStyle/>
        <a:p>
          <a:endParaRPr lang="en-US"/>
        </a:p>
      </dgm:t>
    </dgm:pt>
    <dgm:pt modelId="{84BF9B6F-F9C8-45B0-9ECF-01FB1551AEE1}" type="pres">
      <dgm:prSet presAssocID="{F2E86542-05A5-4473-8208-CA44C44DB631}" presName="matrix" presStyleCnt="0"/>
      <dgm:spPr/>
    </dgm:pt>
    <dgm:pt modelId="{DB97C3C4-C85B-4789-97CC-966916F262F7}" type="pres">
      <dgm:prSet presAssocID="{F2E86542-05A5-4473-8208-CA44C44DB631}" presName="tile1" presStyleLbl="node1" presStyleIdx="0" presStyleCnt="4"/>
      <dgm:spPr/>
      <dgm:t>
        <a:bodyPr/>
        <a:lstStyle/>
        <a:p>
          <a:endParaRPr lang="en-US"/>
        </a:p>
      </dgm:t>
    </dgm:pt>
    <dgm:pt modelId="{3C487973-D3AC-45B5-A922-6D88BE605348}" type="pres">
      <dgm:prSet presAssocID="{F2E86542-05A5-4473-8208-CA44C44DB631}" presName="tile1text" presStyleLbl="node1" presStyleIdx="0" presStyleCnt="4">
        <dgm:presLayoutVars>
          <dgm:chMax val="0"/>
          <dgm:chPref val="0"/>
          <dgm:bulletEnabled val="1"/>
        </dgm:presLayoutVars>
      </dgm:prSet>
      <dgm:spPr/>
      <dgm:t>
        <a:bodyPr/>
        <a:lstStyle/>
        <a:p>
          <a:endParaRPr lang="en-US"/>
        </a:p>
      </dgm:t>
    </dgm:pt>
    <dgm:pt modelId="{DCCAA758-D80F-442A-A78C-9A4A31F2553C}" type="pres">
      <dgm:prSet presAssocID="{F2E86542-05A5-4473-8208-CA44C44DB631}" presName="tile2" presStyleLbl="node1" presStyleIdx="1" presStyleCnt="4"/>
      <dgm:spPr/>
      <dgm:t>
        <a:bodyPr/>
        <a:lstStyle/>
        <a:p>
          <a:endParaRPr lang="en-US"/>
        </a:p>
      </dgm:t>
    </dgm:pt>
    <dgm:pt modelId="{4FF75F46-87FC-4447-940D-9D57BD747E47}" type="pres">
      <dgm:prSet presAssocID="{F2E86542-05A5-4473-8208-CA44C44DB631}" presName="tile2text" presStyleLbl="node1" presStyleIdx="1" presStyleCnt="4">
        <dgm:presLayoutVars>
          <dgm:chMax val="0"/>
          <dgm:chPref val="0"/>
          <dgm:bulletEnabled val="1"/>
        </dgm:presLayoutVars>
      </dgm:prSet>
      <dgm:spPr/>
      <dgm:t>
        <a:bodyPr/>
        <a:lstStyle/>
        <a:p>
          <a:endParaRPr lang="en-US"/>
        </a:p>
      </dgm:t>
    </dgm:pt>
    <dgm:pt modelId="{F0259D79-EFF9-4DDF-8D22-F1F2F7060B85}" type="pres">
      <dgm:prSet presAssocID="{F2E86542-05A5-4473-8208-CA44C44DB631}" presName="tile3" presStyleLbl="node1" presStyleIdx="2" presStyleCnt="4"/>
      <dgm:spPr/>
      <dgm:t>
        <a:bodyPr/>
        <a:lstStyle/>
        <a:p>
          <a:endParaRPr lang="en-US"/>
        </a:p>
      </dgm:t>
    </dgm:pt>
    <dgm:pt modelId="{B19628E5-535F-4D4A-AEF5-A73C8997DFF2}" type="pres">
      <dgm:prSet presAssocID="{F2E86542-05A5-4473-8208-CA44C44DB631}" presName="tile3text" presStyleLbl="node1" presStyleIdx="2" presStyleCnt="4">
        <dgm:presLayoutVars>
          <dgm:chMax val="0"/>
          <dgm:chPref val="0"/>
          <dgm:bulletEnabled val="1"/>
        </dgm:presLayoutVars>
      </dgm:prSet>
      <dgm:spPr/>
      <dgm:t>
        <a:bodyPr/>
        <a:lstStyle/>
        <a:p>
          <a:endParaRPr lang="en-US"/>
        </a:p>
      </dgm:t>
    </dgm:pt>
    <dgm:pt modelId="{0C8E3478-0E44-4FDF-801B-DCDB828D00D2}" type="pres">
      <dgm:prSet presAssocID="{F2E86542-05A5-4473-8208-CA44C44DB631}" presName="tile4" presStyleLbl="node1" presStyleIdx="3" presStyleCnt="4"/>
      <dgm:spPr/>
      <dgm:t>
        <a:bodyPr/>
        <a:lstStyle/>
        <a:p>
          <a:endParaRPr lang="en-US"/>
        </a:p>
      </dgm:t>
    </dgm:pt>
    <dgm:pt modelId="{91233D88-BDE7-4781-AFFC-812C91F01ED1}" type="pres">
      <dgm:prSet presAssocID="{F2E86542-05A5-4473-8208-CA44C44DB631}" presName="tile4text" presStyleLbl="node1" presStyleIdx="3" presStyleCnt="4">
        <dgm:presLayoutVars>
          <dgm:chMax val="0"/>
          <dgm:chPref val="0"/>
          <dgm:bulletEnabled val="1"/>
        </dgm:presLayoutVars>
      </dgm:prSet>
      <dgm:spPr/>
      <dgm:t>
        <a:bodyPr/>
        <a:lstStyle/>
        <a:p>
          <a:endParaRPr lang="en-US"/>
        </a:p>
      </dgm:t>
    </dgm:pt>
    <dgm:pt modelId="{27D7CA3D-A532-47AE-97FD-EAA3C4711E06}" type="pres">
      <dgm:prSet presAssocID="{F2E86542-05A5-4473-8208-CA44C44DB631}" presName="centerTile" presStyleLbl="fgShp" presStyleIdx="0" presStyleCnt="1">
        <dgm:presLayoutVars>
          <dgm:chMax val="0"/>
          <dgm:chPref val="0"/>
        </dgm:presLayoutVars>
      </dgm:prSet>
      <dgm:spPr/>
      <dgm:t>
        <a:bodyPr/>
        <a:lstStyle/>
        <a:p>
          <a:endParaRPr lang="en-US"/>
        </a:p>
      </dgm:t>
    </dgm:pt>
  </dgm:ptLst>
  <dgm:cxnLst>
    <dgm:cxn modelId="{62342EE5-79E1-42E8-AC06-4D30CD66BAFC}" srcId="{5B177767-B92B-4166-8F9F-18EB59C49EEC}" destId="{E1C330C7-083A-4BA0-B38B-A23F9BA1375F}" srcOrd="1" destOrd="0" parTransId="{443CA619-7555-4078-AE13-B626B91AD0F0}" sibTransId="{B79BFA04-7B82-4377-B3FB-F050B40BD2C4}"/>
    <dgm:cxn modelId="{441972F0-94ED-4299-A94B-43C482CC2E88}" type="presOf" srcId="{5B177767-B92B-4166-8F9F-18EB59C49EEC}" destId="{27D7CA3D-A532-47AE-97FD-EAA3C4711E06}" srcOrd="0" destOrd="0" presId="urn:microsoft.com/office/officeart/2005/8/layout/matrix1"/>
    <dgm:cxn modelId="{594F7D9A-B371-4FCC-8FF9-83EE4171708A}" srcId="{F2E86542-05A5-4473-8208-CA44C44DB631}" destId="{5B177767-B92B-4166-8F9F-18EB59C49EEC}" srcOrd="0" destOrd="0" parTransId="{7D73BD22-B61A-4CD1-A6D7-623B6F0638B8}" sibTransId="{5DFB7A8B-0590-4A38-BE71-E779F808AF2F}"/>
    <dgm:cxn modelId="{7AAEB2C3-A5C0-4BBE-B192-3F9FB43A1C4D}" srcId="{5B177767-B92B-4166-8F9F-18EB59C49EEC}" destId="{85865CB7-D053-4F8F-8733-9ACBFE46114F}" srcOrd="3" destOrd="0" parTransId="{5DF5DDAA-4596-4631-8FA7-5E17EE01DD6E}" sibTransId="{54622950-BBE1-4047-89E3-80A3B44A230F}"/>
    <dgm:cxn modelId="{9F8410E7-055E-4744-8FE6-3B136CD11521}" type="presOf" srcId="{F2E86542-05A5-4473-8208-CA44C44DB631}" destId="{593055D8-05B3-4DC2-AA54-0A674DF29E47}" srcOrd="0" destOrd="0" presId="urn:microsoft.com/office/officeart/2005/8/layout/matrix1"/>
    <dgm:cxn modelId="{D1C625FF-F425-4FB6-857B-CA0E4BFAA3E6}" type="presOf" srcId="{85865CB7-D053-4F8F-8733-9ACBFE46114F}" destId="{91233D88-BDE7-4781-AFFC-812C91F01ED1}" srcOrd="1" destOrd="0" presId="urn:microsoft.com/office/officeart/2005/8/layout/matrix1"/>
    <dgm:cxn modelId="{BCC1276A-5C2A-477D-8C2C-138352C25641}" type="presOf" srcId="{FF7AE697-9065-444A-A981-45AE612F56DC}" destId="{F0259D79-EFF9-4DDF-8D22-F1F2F7060B85}" srcOrd="0" destOrd="0" presId="urn:microsoft.com/office/officeart/2005/8/layout/matrix1"/>
    <dgm:cxn modelId="{AA7939BF-8A30-46F9-92F6-D4D51134B535}" type="presOf" srcId="{E1C330C7-083A-4BA0-B38B-A23F9BA1375F}" destId="{DCCAA758-D80F-442A-A78C-9A4A31F2553C}" srcOrd="0" destOrd="0" presId="urn:microsoft.com/office/officeart/2005/8/layout/matrix1"/>
    <dgm:cxn modelId="{9771F1D2-BEFE-47C0-BBF8-CBDD6C40BC7A}" type="presOf" srcId="{A4BB1A83-EC67-4C9B-AAE3-CA641B5812F2}" destId="{3C487973-D3AC-45B5-A922-6D88BE605348}" srcOrd="1" destOrd="0" presId="urn:microsoft.com/office/officeart/2005/8/layout/matrix1"/>
    <dgm:cxn modelId="{C1A8CE23-2140-4A1E-8DBC-338865720781}" srcId="{5B177767-B92B-4166-8F9F-18EB59C49EEC}" destId="{FF7AE697-9065-444A-A981-45AE612F56DC}" srcOrd="2" destOrd="0" parTransId="{B4CC958C-66C2-4356-A131-012DB5EB87DB}" sibTransId="{330B8C65-782C-43B1-8690-81BE253CA445}"/>
    <dgm:cxn modelId="{8A937FCF-25CD-461D-B0B0-795C59B8479B}" type="presOf" srcId="{A4BB1A83-EC67-4C9B-AAE3-CA641B5812F2}" destId="{DB97C3C4-C85B-4789-97CC-966916F262F7}" srcOrd="0" destOrd="0" presId="urn:microsoft.com/office/officeart/2005/8/layout/matrix1"/>
    <dgm:cxn modelId="{3A03F8A7-7101-45C5-9E21-2ED650CC26A3}" type="presOf" srcId="{85865CB7-D053-4F8F-8733-9ACBFE46114F}" destId="{0C8E3478-0E44-4FDF-801B-DCDB828D00D2}" srcOrd="0" destOrd="0" presId="urn:microsoft.com/office/officeart/2005/8/layout/matrix1"/>
    <dgm:cxn modelId="{5DB02D5A-2560-4F43-86AD-13952E8BA5D0}" srcId="{5B177767-B92B-4166-8F9F-18EB59C49EEC}" destId="{A4BB1A83-EC67-4C9B-AAE3-CA641B5812F2}" srcOrd="0" destOrd="0" parTransId="{6E4CCE4C-7C18-4100-9F12-5B9AC01141C3}" sibTransId="{A4827746-45AE-485D-8735-7B650A2B48AC}"/>
    <dgm:cxn modelId="{88E5A4E9-03CB-40EF-BB69-F5632EBD1118}" type="presOf" srcId="{E1C330C7-083A-4BA0-B38B-A23F9BA1375F}" destId="{4FF75F46-87FC-4447-940D-9D57BD747E47}" srcOrd="1" destOrd="0" presId="urn:microsoft.com/office/officeart/2005/8/layout/matrix1"/>
    <dgm:cxn modelId="{B1BFBB4B-2E5B-4D91-A78F-56FC9614F86B}" type="presOf" srcId="{FF7AE697-9065-444A-A981-45AE612F56DC}" destId="{B19628E5-535F-4D4A-AEF5-A73C8997DFF2}" srcOrd="1" destOrd="0" presId="urn:microsoft.com/office/officeart/2005/8/layout/matrix1"/>
    <dgm:cxn modelId="{5152648C-BF1F-41F9-BD42-7193AA87C74F}" type="presParOf" srcId="{593055D8-05B3-4DC2-AA54-0A674DF29E47}" destId="{84BF9B6F-F9C8-45B0-9ECF-01FB1551AEE1}" srcOrd="0" destOrd="0" presId="urn:microsoft.com/office/officeart/2005/8/layout/matrix1"/>
    <dgm:cxn modelId="{D673FF5C-9787-4527-B44C-6BAB2616AF90}" type="presParOf" srcId="{84BF9B6F-F9C8-45B0-9ECF-01FB1551AEE1}" destId="{DB97C3C4-C85B-4789-97CC-966916F262F7}" srcOrd="0" destOrd="0" presId="urn:microsoft.com/office/officeart/2005/8/layout/matrix1"/>
    <dgm:cxn modelId="{8C1C3AC1-4067-4CC9-B012-63C6408D1C50}" type="presParOf" srcId="{84BF9B6F-F9C8-45B0-9ECF-01FB1551AEE1}" destId="{3C487973-D3AC-45B5-A922-6D88BE605348}" srcOrd="1" destOrd="0" presId="urn:microsoft.com/office/officeart/2005/8/layout/matrix1"/>
    <dgm:cxn modelId="{7C5B5E50-4DEC-4D32-9894-43861A2087D0}" type="presParOf" srcId="{84BF9B6F-F9C8-45B0-9ECF-01FB1551AEE1}" destId="{DCCAA758-D80F-442A-A78C-9A4A31F2553C}" srcOrd="2" destOrd="0" presId="urn:microsoft.com/office/officeart/2005/8/layout/matrix1"/>
    <dgm:cxn modelId="{9CA32B41-25EC-4CB5-9263-DEF3932C1F23}" type="presParOf" srcId="{84BF9B6F-F9C8-45B0-9ECF-01FB1551AEE1}" destId="{4FF75F46-87FC-4447-940D-9D57BD747E47}" srcOrd="3" destOrd="0" presId="urn:microsoft.com/office/officeart/2005/8/layout/matrix1"/>
    <dgm:cxn modelId="{74A454B1-E217-4E62-911A-1FF869D4F0DE}" type="presParOf" srcId="{84BF9B6F-F9C8-45B0-9ECF-01FB1551AEE1}" destId="{F0259D79-EFF9-4DDF-8D22-F1F2F7060B85}" srcOrd="4" destOrd="0" presId="urn:microsoft.com/office/officeart/2005/8/layout/matrix1"/>
    <dgm:cxn modelId="{881FBBF1-C9FF-4EAD-8A23-B363470EED0E}" type="presParOf" srcId="{84BF9B6F-F9C8-45B0-9ECF-01FB1551AEE1}" destId="{B19628E5-535F-4D4A-AEF5-A73C8997DFF2}" srcOrd="5" destOrd="0" presId="urn:microsoft.com/office/officeart/2005/8/layout/matrix1"/>
    <dgm:cxn modelId="{10940063-C364-4F12-A977-8C04A44AF0BA}" type="presParOf" srcId="{84BF9B6F-F9C8-45B0-9ECF-01FB1551AEE1}" destId="{0C8E3478-0E44-4FDF-801B-DCDB828D00D2}" srcOrd="6" destOrd="0" presId="urn:microsoft.com/office/officeart/2005/8/layout/matrix1"/>
    <dgm:cxn modelId="{6A9FF655-DFEC-4999-91AD-7ED9C382F321}" type="presParOf" srcId="{84BF9B6F-F9C8-45B0-9ECF-01FB1551AEE1}" destId="{91233D88-BDE7-4781-AFFC-812C91F01ED1}" srcOrd="7" destOrd="0" presId="urn:microsoft.com/office/officeart/2005/8/layout/matrix1"/>
    <dgm:cxn modelId="{D47FAADE-D2E9-4594-B607-1411EBEF398A}" type="presParOf" srcId="{593055D8-05B3-4DC2-AA54-0A674DF29E47}" destId="{27D7CA3D-A532-47AE-97FD-EAA3C4711E06}" srcOrd="1" destOrd="0" presId="urn:microsoft.com/office/officeart/2005/8/layout/matrix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97C3C4-C85B-4789-97CC-966916F262F7}">
      <dsp:nvSpPr>
        <dsp:cNvPr id="0" name=""/>
        <dsp:cNvSpPr/>
      </dsp:nvSpPr>
      <dsp:spPr>
        <a:xfrm rot="16200000">
          <a:off x="1122218" y="-1122218"/>
          <a:ext cx="2503054" cy="4747490"/>
        </a:xfrm>
        <a:prstGeom prst="round1Rect">
          <a:avLst/>
        </a:prstGeom>
        <a:blipFill rotWithShape="0">
          <a:blip xmlns:r="http://schemas.openxmlformats.org/officeDocument/2006/relationships" r:embed="rId1">
            <a:duotone>
              <a:schemeClr val="accent4">
                <a:hueOff val="0"/>
                <a:satOff val="0"/>
                <a:lumOff val="0"/>
                <a:alphaOff val="0"/>
                <a:shade val="74000"/>
                <a:satMod val="130000"/>
                <a:lumMod val="90000"/>
              </a:schemeClr>
              <a:schemeClr val="accent4">
                <a:hueOff val="0"/>
                <a:satOff val="0"/>
                <a:lumOff val="0"/>
                <a:alphaOff val="0"/>
                <a:tint val="94000"/>
                <a:satMod val="120000"/>
                <a:lumMod val="104000"/>
              </a:schemeClr>
            </a:duotone>
          </a:blip>
          <a:tile tx="0" ty="0" sx="100000" sy="100000" flip="none" algn="tl"/>
        </a:blipFill>
        <a:ln>
          <a:noFill/>
        </a:ln>
        <a:effectLst>
          <a:outerShdw blurRad="38100" dist="25400" dir="5400000" rotWithShape="0">
            <a:srgbClr val="000000">
              <a:alpha val="60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34696" tIns="234696" rIns="234696" bIns="234696" numCol="1" spcCol="1270" anchor="ctr" anchorCtr="0">
          <a:noAutofit/>
        </a:bodyPr>
        <a:lstStyle/>
        <a:p>
          <a:pPr lvl="0" algn="ctr" defTabSz="1466850" rtl="0">
            <a:lnSpc>
              <a:spcPct val="90000"/>
            </a:lnSpc>
            <a:spcBef>
              <a:spcPct val="0"/>
            </a:spcBef>
            <a:spcAft>
              <a:spcPct val="35000"/>
            </a:spcAft>
          </a:pPr>
          <a:r>
            <a:rPr lang="en-US" sz="3300" kern="1200" dirty="0" smtClean="0"/>
            <a:t>Prayer requests</a:t>
          </a:r>
          <a:endParaRPr lang="en-US" sz="3300" kern="1200" dirty="0"/>
        </a:p>
      </dsp:txBody>
      <dsp:txXfrm rot="5400000">
        <a:off x="-1" y="1"/>
        <a:ext cx="4747490" cy="1877290"/>
      </dsp:txXfrm>
    </dsp:sp>
    <dsp:sp modelId="{DCCAA758-D80F-442A-A78C-9A4A31F2553C}">
      <dsp:nvSpPr>
        <dsp:cNvPr id="0" name=""/>
        <dsp:cNvSpPr/>
      </dsp:nvSpPr>
      <dsp:spPr>
        <a:xfrm>
          <a:off x="4747490" y="0"/>
          <a:ext cx="4747490" cy="2503054"/>
        </a:xfrm>
        <a:prstGeom prst="round1Rect">
          <a:avLst/>
        </a:prstGeom>
        <a:blipFill rotWithShape="0">
          <a:blip xmlns:r="http://schemas.openxmlformats.org/officeDocument/2006/relationships" r:embed="rId1">
            <a:duotone>
              <a:schemeClr val="accent4">
                <a:hueOff val="719672"/>
                <a:satOff val="-11825"/>
                <a:lumOff val="-2222"/>
                <a:alphaOff val="0"/>
                <a:shade val="74000"/>
                <a:satMod val="130000"/>
                <a:lumMod val="90000"/>
              </a:schemeClr>
              <a:schemeClr val="accent4">
                <a:hueOff val="719672"/>
                <a:satOff val="-11825"/>
                <a:lumOff val="-2222"/>
                <a:alphaOff val="0"/>
                <a:tint val="94000"/>
                <a:satMod val="120000"/>
                <a:lumMod val="104000"/>
              </a:schemeClr>
            </a:duotone>
          </a:blip>
          <a:tile tx="0" ty="0" sx="100000" sy="100000" flip="none" algn="tl"/>
        </a:blipFill>
        <a:ln>
          <a:noFill/>
        </a:ln>
        <a:effectLst>
          <a:outerShdw blurRad="38100" dist="25400" dir="5400000" rotWithShape="0">
            <a:srgbClr val="000000">
              <a:alpha val="60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34696" tIns="234696" rIns="234696" bIns="234696" numCol="1" spcCol="1270" anchor="ctr" anchorCtr="0">
          <a:noAutofit/>
        </a:bodyPr>
        <a:lstStyle/>
        <a:p>
          <a:pPr lvl="0" algn="ctr" defTabSz="1466850" rtl="0">
            <a:lnSpc>
              <a:spcPct val="90000"/>
            </a:lnSpc>
            <a:spcBef>
              <a:spcPct val="0"/>
            </a:spcBef>
            <a:spcAft>
              <a:spcPct val="35000"/>
            </a:spcAft>
          </a:pPr>
          <a:r>
            <a:rPr lang="en-US" sz="3300" kern="1200" smtClean="0"/>
            <a:t>Share successes</a:t>
          </a:r>
          <a:endParaRPr lang="en-US" sz="3300" kern="1200"/>
        </a:p>
      </dsp:txBody>
      <dsp:txXfrm>
        <a:off x="4747490" y="0"/>
        <a:ext cx="4747490" cy="1877290"/>
      </dsp:txXfrm>
    </dsp:sp>
    <dsp:sp modelId="{F0259D79-EFF9-4DDF-8D22-F1F2F7060B85}">
      <dsp:nvSpPr>
        <dsp:cNvPr id="0" name=""/>
        <dsp:cNvSpPr/>
      </dsp:nvSpPr>
      <dsp:spPr>
        <a:xfrm rot="10800000">
          <a:off x="0" y="2503054"/>
          <a:ext cx="4747490" cy="2503054"/>
        </a:xfrm>
        <a:prstGeom prst="round1Rect">
          <a:avLst/>
        </a:prstGeom>
        <a:blipFill rotWithShape="0">
          <a:blip xmlns:r="http://schemas.openxmlformats.org/officeDocument/2006/relationships" r:embed="rId1">
            <a:duotone>
              <a:schemeClr val="accent4">
                <a:hueOff val="1439343"/>
                <a:satOff val="-23649"/>
                <a:lumOff val="-4444"/>
                <a:alphaOff val="0"/>
                <a:shade val="74000"/>
                <a:satMod val="130000"/>
                <a:lumMod val="90000"/>
              </a:schemeClr>
              <a:schemeClr val="accent4">
                <a:hueOff val="1439343"/>
                <a:satOff val="-23649"/>
                <a:lumOff val="-4444"/>
                <a:alphaOff val="0"/>
                <a:tint val="94000"/>
                <a:satMod val="120000"/>
                <a:lumMod val="104000"/>
              </a:schemeClr>
            </a:duotone>
          </a:blip>
          <a:tile tx="0" ty="0" sx="100000" sy="100000" flip="none" algn="tl"/>
        </a:blipFill>
        <a:ln>
          <a:noFill/>
        </a:ln>
        <a:effectLst>
          <a:outerShdw blurRad="38100" dist="25400" dir="5400000" rotWithShape="0">
            <a:srgbClr val="000000">
              <a:alpha val="60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34696" tIns="234696" rIns="234696" bIns="234696" numCol="1" spcCol="1270" anchor="ctr" anchorCtr="0">
          <a:noAutofit/>
        </a:bodyPr>
        <a:lstStyle/>
        <a:p>
          <a:pPr lvl="0" algn="ctr" defTabSz="1466850" rtl="0">
            <a:lnSpc>
              <a:spcPct val="90000"/>
            </a:lnSpc>
            <a:spcBef>
              <a:spcPct val="0"/>
            </a:spcBef>
            <a:spcAft>
              <a:spcPct val="35000"/>
            </a:spcAft>
          </a:pPr>
          <a:r>
            <a:rPr lang="en-US" sz="3300" kern="1200" smtClean="0"/>
            <a:t>Address concerns</a:t>
          </a:r>
          <a:endParaRPr lang="en-US" sz="3300" kern="1200"/>
        </a:p>
      </dsp:txBody>
      <dsp:txXfrm rot="10800000">
        <a:off x="0" y="3128817"/>
        <a:ext cx="4747490" cy="1877290"/>
      </dsp:txXfrm>
    </dsp:sp>
    <dsp:sp modelId="{0C8E3478-0E44-4FDF-801B-DCDB828D00D2}">
      <dsp:nvSpPr>
        <dsp:cNvPr id="0" name=""/>
        <dsp:cNvSpPr/>
      </dsp:nvSpPr>
      <dsp:spPr>
        <a:xfrm rot="5400000">
          <a:off x="5869708" y="1380835"/>
          <a:ext cx="2503054" cy="4747490"/>
        </a:xfrm>
        <a:prstGeom prst="round1Rect">
          <a:avLst/>
        </a:prstGeom>
        <a:blipFill rotWithShape="0">
          <a:blip xmlns:r="http://schemas.openxmlformats.org/officeDocument/2006/relationships" r:embed="rId1">
            <a:duotone>
              <a:schemeClr val="accent4">
                <a:hueOff val="2159015"/>
                <a:satOff val="-35474"/>
                <a:lumOff val="-6666"/>
                <a:alphaOff val="0"/>
                <a:shade val="74000"/>
                <a:satMod val="130000"/>
                <a:lumMod val="90000"/>
              </a:schemeClr>
              <a:schemeClr val="accent4">
                <a:hueOff val="2159015"/>
                <a:satOff val="-35474"/>
                <a:lumOff val="-6666"/>
                <a:alphaOff val="0"/>
                <a:tint val="94000"/>
                <a:satMod val="120000"/>
                <a:lumMod val="104000"/>
              </a:schemeClr>
            </a:duotone>
          </a:blip>
          <a:tile tx="0" ty="0" sx="100000" sy="100000" flip="none" algn="tl"/>
        </a:blipFill>
        <a:ln>
          <a:noFill/>
        </a:ln>
        <a:effectLst>
          <a:outerShdw blurRad="38100" dist="25400" dir="5400000" rotWithShape="0">
            <a:srgbClr val="000000">
              <a:alpha val="60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27584" tIns="227584" rIns="227584" bIns="227584" numCol="1" spcCol="1270" anchor="ctr" anchorCtr="0">
          <a:noAutofit/>
        </a:bodyPr>
        <a:lstStyle/>
        <a:p>
          <a:pPr lvl="0" algn="ctr" defTabSz="1422400" rtl="0">
            <a:lnSpc>
              <a:spcPct val="90000"/>
            </a:lnSpc>
            <a:spcBef>
              <a:spcPct val="0"/>
            </a:spcBef>
            <a:spcAft>
              <a:spcPct val="35000"/>
            </a:spcAft>
          </a:pPr>
          <a:r>
            <a:rPr lang="en-US" sz="3200" kern="1200" dirty="0" smtClean="0"/>
            <a:t>Acknowledge</a:t>
          </a:r>
          <a:r>
            <a:rPr lang="en-US" sz="2800" kern="1200" dirty="0" smtClean="0"/>
            <a:t> celebrations</a:t>
          </a:r>
          <a:endParaRPr lang="en-US" sz="2800" kern="1200" dirty="0"/>
        </a:p>
      </dsp:txBody>
      <dsp:txXfrm rot="-5400000">
        <a:off x="4747490" y="3128817"/>
        <a:ext cx="4747490" cy="1877290"/>
      </dsp:txXfrm>
    </dsp:sp>
    <dsp:sp modelId="{27D7CA3D-A532-47AE-97FD-EAA3C4711E06}">
      <dsp:nvSpPr>
        <dsp:cNvPr id="0" name=""/>
        <dsp:cNvSpPr/>
      </dsp:nvSpPr>
      <dsp:spPr>
        <a:xfrm>
          <a:off x="3323243" y="1877290"/>
          <a:ext cx="2848494" cy="1251527"/>
        </a:xfrm>
        <a:prstGeom prst="roundRect">
          <a:avLst/>
        </a:prstGeom>
        <a:blipFill rotWithShape="0">
          <a:blip xmlns:r="http://schemas.openxmlformats.org/officeDocument/2006/relationships" r:embed="rId1">
            <a:duotone>
              <a:schemeClr val="accent4">
                <a:tint val="40000"/>
                <a:hueOff val="0"/>
                <a:satOff val="0"/>
                <a:lumOff val="0"/>
                <a:alphaOff val="0"/>
                <a:shade val="74000"/>
                <a:satMod val="130000"/>
                <a:lumMod val="90000"/>
              </a:schemeClr>
              <a:schemeClr val="accent4">
                <a:tint val="40000"/>
                <a:hueOff val="0"/>
                <a:satOff val="0"/>
                <a:lumOff val="0"/>
                <a:alphaOff val="0"/>
                <a:tint val="94000"/>
                <a:satMod val="120000"/>
                <a:lumMod val="104000"/>
              </a:schemeClr>
            </a:duotone>
          </a:blip>
          <a:tile tx="0" ty="0" sx="100000" sy="100000" flip="none" algn="tl"/>
        </a:blipFill>
        <a:ln>
          <a:noFill/>
        </a:ln>
        <a:effectLst>
          <a:outerShdw blurRad="38100" dist="25400" dir="5400000" rotWithShape="0">
            <a:srgbClr val="000000">
              <a:alpha val="60000"/>
            </a:srgbClr>
          </a:outerShdw>
        </a:effectLst>
      </dsp:spPr>
      <dsp:style>
        <a:lnRef idx="0">
          <a:scrgbClr r="0" g="0" b="0"/>
        </a:lnRef>
        <a:fillRef idx="3">
          <a:scrgbClr r="0" g="0" b="0"/>
        </a:fillRef>
        <a:effectRef idx="3">
          <a:scrgbClr r="0" g="0" b="0"/>
        </a:effectRef>
        <a:fontRef idx="minor"/>
      </dsp:style>
      <dsp:txBody>
        <a:bodyPr spcFirstLastPara="0" vert="horz" wrap="square" lIns="125730" tIns="125730" rIns="125730" bIns="125730" numCol="1" spcCol="1270" anchor="ctr" anchorCtr="0">
          <a:noAutofit/>
        </a:bodyPr>
        <a:lstStyle/>
        <a:p>
          <a:pPr lvl="0" algn="ctr" defTabSz="1466850" rtl="0">
            <a:lnSpc>
              <a:spcPct val="90000"/>
            </a:lnSpc>
            <a:spcBef>
              <a:spcPct val="0"/>
            </a:spcBef>
            <a:spcAft>
              <a:spcPct val="35000"/>
            </a:spcAft>
          </a:pPr>
          <a:r>
            <a:rPr lang="en-US" sz="3300" kern="1200" smtClean="0"/>
            <a:t>Weekly Review</a:t>
          </a:r>
          <a:endParaRPr lang="en-US" sz="3300" kern="1200"/>
        </a:p>
      </dsp:txBody>
      <dsp:txXfrm>
        <a:off x="3384338" y="1938385"/>
        <a:ext cx="2726304" cy="1129337"/>
      </dsp:txXfrm>
    </dsp:sp>
  </dsp:spTree>
</dsp:drawing>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0" name="Group 9"/>
          <p:cNvGrpSpPr/>
          <p:nvPr/>
        </p:nvGrpSpPr>
        <p:grpSpPr>
          <a:xfrm>
            <a:off x="0" y="0"/>
            <a:ext cx="12188825" cy="6872226"/>
            <a:chOff x="0" y="0"/>
            <a:chExt cx="12188825" cy="6872226"/>
          </a:xfrm>
        </p:grpSpPr>
        <p:pic>
          <p:nvPicPr>
            <p:cNvPr id="9" name="Picture 8" descr="HD-PanelTitle-V.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673"/>
            <a:stretch/>
          </p:blipFill>
          <p:spPr>
            <a:xfrm rot="5400000">
              <a:off x="5245268" y="530352"/>
              <a:ext cx="1673352" cy="612648"/>
            </a:xfrm>
            <a:prstGeom prst="rect">
              <a:avLst/>
            </a:prstGeom>
          </p:spPr>
        </p:pic>
        <p:pic>
          <p:nvPicPr>
            <p:cNvPr id="18" name="Picture 17"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r="48819"/>
            <a:stretch/>
          </p:blipFill>
          <p:spPr>
            <a:xfrm rot="5400000">
              <a:off x="5263556" y="5747514"/>
              <a:ext cx="1636776"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9/29/2020</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5BFA754-D5C3-4E66-96A6-867B257F58DC}" type="datetimeFigureOut">
              <a:rPr lang="en-US" dirty="0"/>
              <a:t>9/29/2020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D84065D-F351-4B03-BD91-D8A6B8D4B36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9/29/2020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9/29/2020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9/29/2020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9/29/2020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6"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4"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12188825" cy="6856215"/>
            <a:chOff x="0" y="0"/>
            <a:chExt cx="12188825" cy="6856215"/>
          </a:xfrm>
        </p:grpSpPr>
        <p:pic>
          <p:nvPicPr>
            <p:cNvPr id="8" name="Picture 7" descr="HD-PanelContent-V.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r="5093"/>
            <a:stretch/>
          </p:blipFill>
          <p:spPr>
            <a:xfrm rot="5400000">
              <a:off x="5706471" y="76265"/>
              <a:ext cx="758952"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r="5093"/>
            <a:stretch/>
          </p:blipFill>
          <p:spPr>
            <a:xfrm rot="5400000">
              <a:off x="5706470" y="6173526"/>
              <a:ext cx="758952"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9/29/2020</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hyperlink" Target="https://forms.gle/631niowTicZNVzMV8" TargetMode="Externa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hyperlink" Target="https://forms.gle/sTEs5sHeThWcuC32A" TargetMode="External"/><Relationship Id="rId2" Type="http://schemas.openxmlformats.org/officeDocument/2006/relationships/hyperlink" Target="https://forms.gle/hd8SxABjoq45SrZaA" TargetMode="Externa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3200" dirty="0" smtClean="0"/>
              <a:t>Week 3</a:t>
            </a:r>
            <a:br>
              <a:rPr lang="en-US" sz="3200" dirty="0" smtClean="0"/>
            </a:br>
            <a:r>
              <a:rPr lang="en-US" sz="3200" dirty="0"/>
              <a:t>The Bible: God’s Love Letter to </a:t>
            </a:r>
            <a:r>
              <a:rPr lang="en-US" sz="3200" dirty="0" smtClean="0"/>
              <a:t>Humanity</a:t>
            </a:r>
            <a:endParaRPr lang="en-US" sz="3200" dirty="0"/>
          </a:p>
        </p:txBody>
      </p:sp>
      <p:sp>
        <p:nvSpPr>
          <p:cNvPr id="3" name="Subtitle 2"/>
          <p:cNvSpPr>
            <a:spLocks noGrp="1"/>
          </p:cNvSpPr>
          <p:nvPr>
            <p:ph type="subTitle" idx="1"/>
          </p:nvPr>
        </p:nvSpPr>
        <p:spPr/>
        <p:txBody>
          <a:bodyPr>
            <a:noAutofit/>
          </a:bodyPr>
          <a:lstStyle/>
          <a:p>
            <a:r>
              <a:rPr lang="en-US" sz="2400" dirty="0" smtClean="0"/>
              <a:t>Keith &amp; Yvonne Fredlake</a:t>
            </a:r>
          </a:p>
          <a:p>
            <a:endParaRPr lang="en-US" sz="2400" dirty="0"/>
          </a:p>
          <a:p>
            <a:r>
              <a:rPr lang="en-US" sz="2400" dirty="0"/>
              <a:t>fredlake@disciples.com</a:t>
            </a:r>
          </a:p>
        </p:txBody>
      </p:sp>
    </p:spTree>
    <p:extLst>
      <p:ext uri="{BB962C8B-B14F-4D97-AF65-F5344CB8AC3E}">
        <p14:creationId xmlns:p14="http://schemas.microsoft.com/office/powerpoint/2010/main" val="26083469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Opening Prayer</a:t>
            </a:r>
            <a:endParaRPr lang="en-US" dirty="0"/>
          </a:p>
        </p:txBody>
      </p:sp>
      <p:sp>
        <p:nvSpPr>
          <p:cNvPr id="3" name="TextBox 2"/>
          <p:cNvSpPr txBox="1"/>
          <p:nvPr/>
        </p:nvSpPr>
        <p:spPr>
          <a:xfrm>
            <a:off x="5226130" y="2653301"/>
            <a:ext cx="6227545" cy="3323987"/>
          </a:xfrm>
          <a:prstGeom prst="rect">
            <a:avLst/>
          </a:prstGeom>
          <a:noFill/>
        </p:spPr>
        <p:txBody>
          <a:bodyPr wrap="square" rtlCol="0">
            <a:spAutoFit/>
          </a:bodyPr>
          <a:lstStyle/>
          <a:p>
            <a:r>
              <a:rPr lang="en-US" sz="1600" dirty="0"/>
              <a:t>O Lord Jesus Christ, open the eyes of my heart, that I may hear your word and understand and do your will, for I am a sojourner upon the earth. Hide not your commandments from me, but open my eyes, that I may perceive the wonders of your law. Speak unto me the hidden and secret things of your wisdom. On you do I set my hope, O my God, that you shall enlighten my mind and understanding with the light of your knowledge, not only to cherish those things which are written, but to do them; that in reading the lives and sayings of the saints I may not sin, but that such may serve for my restoration, enlightenment, and sanctification, for the salvation of my soul, and the inheritance of life everlasting. For you are the enlightenment of those who lie in darkness, and from you comes every good deed and every gift. Amen.</a:t>
            </a:r>
          </a:p>
          <a:p>
            <a:r>
              <a:rPr lang="en-US" sz="1600" dirty="0"/>
              <a:t>-St. John </a:t>
            </a:r>
            <a:r>
              <a:rPr lang="en-US" sz="1600" dirty="0" err="1" smtClean="0"/>
              <a:t>Crysostom</a:t>
            </a:r>
            <a:endParaRPr lang="en-US" sz="1600" dirty="0"/>
          </a:p>
        </p:txBody>
      </p:sp>
      <p:pic>
        <p:nvPicPr>
          <p:cNvPr id="4" name="Picture 3"/>
          <p:cNvPicPr>
            <a:picLocks noChangeAspect="1"/>
          </p:cNvPicPr>
          <p:nvPr/>
        </p:nvPicPr>
        <p:blipFill>
          <a:blip r:embed="rId2"/>
          <a:stretch>
            <a:fillRect/>
          </a:stretch>
        </p:blipFill>
        <p:spPr>
          <a:xfrm>
            <a:off x="718686" y="2656572"/>
            <a:ext cx="4427621" cy="3320716"/>
          </a:xfrm>
          <a:prstGeom prst="rect">
            <a:avLst/>
          </a:prstGeom>
        </p:spPr>
      </p:pic>
    </p:spTree>
    <p:extLst>
      <p:ext uri="{BB962C8B-B14F-4D97-AF65-F5344CB8AC3E}">
        <p14:creationId xmlns:p14="http://schemas.microsoft.com/office/powerpoint/2010/main" val="7541702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4196202523"/>
              </p:ext>
            </p:extLst>
          </p:nvPr>
        </p:nvGraphicFramePr>
        <p:xfrm>
          <a:off x="1311564" y="969819"/>
          <a:ext cx="9494981" cy="50061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311885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Scripture Reflection</a:t>
            </a:r>
            <a:endParaRPr lang="en-US" dirty="0"/>
          </a:p>
        </p:txBody>
      </p:sp>
      <p:sp>
        <p:nvSpPr>
          <p:cNvPr id="3" name="Rounded Rectangular Callout 2"/>
          <p:cNvSpPr/>
          <p:nvPr/>
        </p:nvSpPr>
        <p:spPr>
          <a:xfrm>
            <a:off x="1394691" y="2678544"/>
            <a:ext cx="3971636" cy="1948873"/>
          </a:xfrm>
          <a:prstGeom prst="wedgeRoundRectCallout">
            <a:avLst>
              <a:gd name="adj1" fmla="val -14460"/>
              <a:gd name="adj2" fmla="val 70663"/>
              <a:gd name="adj3" fmla="val 16667"/>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en-US" sz="2400" dirty="0"/>
              <a:t>Your word is a lamp to my feet and a light to my path.</a:t>
            </a:r>
          </a:p>
          <a:p>
            <a:pPr algn="ctr"/>
            <a:r>
              <a:rPr lang="en-US" sz="2400" dirty="0"/>
              <a:t>Psalm 119:105 </a:t>
            </a:r>
          </a:p>
        </p:txBody>
      </p:sp>
      <p:sp>
        <p:nvSpPr>
          <p:cNvPr id="4" name="TextBox 3"/>
          <p:cNvSpPr txBox="1"/>
          <p:nvPr/>
        </p:nvSpPr>
        <p:spPr>
          <a:xfrm>
            <a:off x="5560291" y="2642764"/>
            <a:ext cx="5606473" cy="3416320"/>
          </a:xfrm>
          <a:prstGeom prst="rect">
            <a:avLst/>
          </a:prstGeom>
          <a:noFill/>
        </p:spPr>
        <p:txBody>
          <a:bodyPr wrap="square" rtlCol="0">
            <a:spAutoFit/>
          </a:bodyPr>
          <a:lstStyle/>
          <a:p>
            <a:pPr marL="285750" indent="-285750" fontAlgn="base">
              <a:buFont typeface="Wingdings" panose="05000000000000000000" pitchFamily="2" charset="2"/>
              <a:buChar char="v"/>
            </a:pPr>
            <a:r>
              <a:rPr lang="en-US" sz="2400" dirty="0"/>
              <a:t>The Bible is the written word of God meant to help us know God and His plan for our lives. </a:t>
            </a:r>
          </a:p>
          <a:p>
            <a:pPr marL="285750" indent="-285750" fontAlgn="base">
              <a:buFont typeface="Wingdings" panose="05000000000000000000" pitchFamily="2" charset="2"/>
              <a:buChar char="v"/>
            </a:pPr>
            <a:r>
              <a:rPr lang="en-US" sz="2400" dirty="0"/>
              <a:t>Jesus is the Word made flesh who came to help us to know God more fully, to be a role model for moral living, and to bring salvation to mankind.</a:t>
            </a:r>
          </a:p>
          <a:p>
            <a:pPr marL="285750" indent="-285750" fontAlgn="base">
              <a:buFont typeface="Wingdings" panose="05000000000000000000" pitchFamily="2" charset="2"/>
              <a:buChar char="v"/>
            </a:pPr>
            <a:r>
              <a:rPr lang="en-US" sz="2400" dirty="0"/>
              <a:t>How has the word of God been a light to your life</a:t>
            </a:r>
            <a:r>
              <a:rPr lang="en-US" sz="2400" dirty="0" smtClean="0"/>
              <a:t>?</a:t>
            </a:r>
            <a:endParaRPr lang="en-US" sz="2400" dirty="0"/>
          </a:p>
        </p:txBody>
      </p:sp>
    </p:spTree>
    <p:extLst>
      <p:ext uri="{BB962C8B-B14F-4D97-AF65-F5344CB8AC3E}">
        <p14:creationId xmlns:p14="http://schemas.microsoft.com/office/powerpoint/2010/main" val="27248238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399" y="883920"/>
            <a:ext cx="6241816" cy="1503680"/>
          </a:xfrm>
        </p:spPr>
        <p:txBody>
          <a:bodyPr>
            <a:normAutofit/>
          </a:bodyPr>
          <a:lstStyle/>
          <a:p>
            <a:r>
              <a:rPr lang="en-US" sz="4400" dirty="0" smtClean="0"/>
              <a:t>Bibles for Children</a:t>
            </a:r>
            <a:endParaRPr lang="en-US" sz="4400" dirty="0"/>
          </a:p>
        </p:txBody>
      </p:sp>
      <p:pic>
        <p:nvPicPr>
          <p:cNvPr id="5" name="Picture 4"/>
          <p:cNvPicPr>
            <a:picLocks noChangeAspect="1"/>
          </p:cNvPicPr>
          <p:nvPr/>
        </p:nvPicPr>
        <p:blipFill>
          <a:blip r:embed="rId2"/>
          <a:stretch>
            <a:fillRect/>
          </a:stretch>
        </p:blipFill>
        <p:spPr>
          <a:xfrm>
            <a:off x="7833360" y="711200"/>
            <a:ext cx="3555999" cy="5252720"/>
          </a:xfrm>
          <a:prstGeom prst="rect">
            <a:avLst/>
          </a:prstGeom>
          <a:ln w="15875" cmpd="thickThin">
            <a:solidFill>
              <a:schemeClr val="tx1"/>
            </a:solidFill>
          </a:ln>
        </p:spPr>
      </p:pic>
      <p:pic>
        <p:nvPicPr>
          <p:cNvPr id="6" name="Picture 2" descr="https://lh5.googleusercontent.com/boYWoezbjc2o15k5a3bAUv57NLwh6Rl6g2zOHeZpI8t-iD1GoXbbGP__3GGEGaEBdUOkCTG_Ox14PzX9_AQn90QGZWHrIBJf8jrvsfHsIY6N4Yvm2lGk1Rehn4z5mRNas00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4768" y="2433457"/>
            <a:ext cx="3151539" cy="3530463"/>
          </a:xfrm>
          <a:prstGeom prst="rect">
            <a:avLst/>
          </a:prstGeom>
          <a:noFill/>
          <a:extLst>
            <a:ext uri="{909E8E84-426E-40DD-AFC4-6F175D3DCCD1}">
              <a14:hiddenFill xmlns:a14="http://schemas.microsoft.com/office/drawing/2010/main">
                <a:solidFill>
                  <a:srgbClr val="FFFFFF"/>
                </a:solidFill>
              </a14:hiddenFill>
            </a:ext>
          </a:extLst>
        </p:spPr>
      </p:pic>
      <p:sp>
        <p:nvSpPr>
          <p:cNvPr id="7" name="Oval 6"/>
          <p:cNvSpPr/>
          <p:nvPr/>
        </p:nvSpPr>
        <p:spPr>
          <a:xfrm>
            <a:off x="2840537" y="2905760"/>
            <a:ext cx="1789462" cy="2377440"/>
          </a:xfrm>
          <a:prstGeom prst="ellipse">
            <a:avLst/>
          </a:prstGeom>
          <a:solidFill>
            <a:srgbClr val="E9A59F">
              <a:alpha val="40000"/>
            </a:srgb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txBox="1">
            <a:spLocks/>
          </p:cNvSpPr>
          <p:nvPr/>
        </p:nvSpPr>
        <p:spPr>
          <a:xfrm>
            <a:off x="5219279" y="3210560"/>
            <a:ext cx="3002281" cy="1503680"/>
          </a:xfrm>
          <a:prstGeom prst="rect">
            <a:avLst/>
          </a:prstGeom>
          <a:effectLst/>
        </p:spPr>
        <p:txBody>
          <a:bodyPr vert="horz" lIns="91440" tIns="45720" rIns="91440" bIns="45720" rtlCol="0" anchor="b">
            <a:normAutofit/>
          </a:bodyPr>
          <a:lstStyle>
            <a:lvl1pPr algn="ctr" defTabSz="457200" rtl="0" eaLnBrk="1" latinLnBrk="0" hangingPunct="1">
              <a:spcBef>
                <a:spcPct val="0"/>
              </a:spcBef>
              <a:buNone/>
              <a:defRPr sz="2800" b="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dirty="0" smtClean="0"/>
              <a:t>Sacred Scripture</a:t>
            </a:r>
            <a:endParaRPr lang="en-US" sz="4400" dirty="0"/>
          </a:p>
        </p:txBody>
      </p:sp>
      <p:sp>
        <p:nvSpPr>
          <p:cNvPr id="9" name="Right Arrow 8"/>
          <p:cNvSpPr/>
          <p:nvPr/>
        </p:nvSpPr>
        <p:spPr>
          <a:xfrm flipH="1">
            <a:off x="4629999" y="3647440"/>
            <a:ext cx="1178560" cy="6299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171772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are the authors of the bible?</a:t>
            </a:r>
            <a:endParaRPr lang="en-US" dirty="0"/>
          </a:p>
        </p:txBody>
      </p:sp>
      <p:sp>
        <p:nvSpPr>
          <p:cNvPr id="4" name="Text Placeholder 3"/>
          <p:cNvSpPr>
            <a:spLocks noGrp="1"/>
          </p:cNvSpPr>
          <p:nvPr>
            <p:ph type="body" sz="half" idx="2"/>
          </p:nvPr>
        </p:nvSpPr>
        <p:spPr>
          <a:xfrm>
            <a:off x="1317517" y="3031064"/>
            <a:ext cx="5235683" cy="2932855"/>
          </a:xfrm>
        </p:spPr>
        <p:txBody>
          <a:bodyPr>
            <a:noAutofit/>
          </a:bodyPr>
          <a:lstStyle/>
          <a:p>
            <a:pPr marL="342900" indent="-342900" algn="l">
              <a:buFont typeface="Wingdings" panose="05000000000000000000" pitchFamily="2" charset="2"/>
              <a:buChar char="ü"/>
            </a:pPr>
            <a:r>
              <a:rPr lang="en-US" sz="2000" dirty="0"/>
              <a:t>It is inspired by God and written by human </a:t>
            </a:r>
            <a:r>
              <a:rPr lang="en-US" sz="2000" dirty="0" smtClean="0"/>
              <a:t>authors.</a:t>
            </a:r>
            <a:endParaRPr lang="en-US" sz="2000" dirty="0"/>
          </a:p>
          <a:p>
            <a:pPr marL="342900" indent="-342900" algn="l" fontAlgn="base">
              <a:buFont typeface="Wingdings" panose="05000000000000000000" pitchFamily="2" charset="2"/>
              <a:buChar char="ü"/>
            </a:pPr>
            <a:r>
              <a:rPr lang="en-US" sz="2000" dirty="0"/>
              <a:t>Inspired by God literally means God breathes His Word to man.</a:t>
            </a:r>
          </a:p>
          <a:p>
            <a:pPr marL="342900" indent="-342900" algn="l" fontAlgn="base">
              <a:buFont typeface="Wingdings" panose="05000000000000000000" pitchFamily="2" charset="2"/>
              <a:buChar char="ü"/>
            </a:pPr>
            <a:r>
              <a:rPr lang="en-US" sz="2000" dirty="0"/>
              <a:t>God actively communicates with man through His Word.</a:t>
            </a:r>
          </a:p>
          <a:p>
            <a:pPr marL="342900" indent="-342900" algn="l" fontAlgn="base">
              <a:buFont typeface="Wingdings" panose="05000000000000000000" pitchFamily="2" charset="2"/>
              <a:buChar char="ü"/>
            </a:pPr>
            <a:r>
              <a:rPr lang="en-US" sz="2000" dirty="0"/>
              <a:t>He reaches out to man to reveal Himself to us</a:t>
            </a:r>
            <a:r>
              <a:rPr lang="en-US" sz="2000" dirty="0" smtClean="0"/>
              <a:t>.</a:t>
            </a:r>
            <a:endParaRPr lang="en-US" sz="2000" dirty="0"/>
          </a:p>
        </p:txBody>
      </p:sp>
      <p:pic>
        <p:nvPicPr>
          <p:cNvPr id="5" name="Picture 2" descr="https://lh6.googleusercontent.com/8tzGh4nlv83DMwdrxlCfvV5ovUpvU-MtEpRkPShOQlDK4LmN5NPd0k_-FYIEGF-BYFjjs_uJbvWGMLy0o-9T21bpdIFZSD2fjJC1BD_DJtC84L5a1AJDaRcqfx-cwdTRU62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99256" y="862677"/>
            <a:ext cx="3554576" cy="48835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61426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lh5.googleusercontent.com/-bq8eISLkd1yAoIIPAc8dtrBIPVo78pA7VraTZ9FT-fjjW6wqn3bK1WMLPvlgLntt9Dq-RZSFw9nFtB3aO4oN9ZMfILSGDKMVDoGrdzJf7TyerOXCbY3lduABRWPNiDug0h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3120" y="813796"/>
            <a:ext cx="6670040" cy="5231404"/>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7731760" y="3188743"/>
            <a:ext cx="3180080" cy="2513509"/>
          </a:xfrm>
          <a:prstGeom prst="rect">
            <a:avLst/>
          </a:prstGeom>
        </p:spPr>
        <p:txBody>
          <a:bodyPr wrap="square">
            <a:spAutoFit/>
          </a:bodyPr>
          <a:lstStyle/>
          <a:p>
            <a:pPr fontAlgn="base">
              <a:buFont typeface="Arial" panose="020B0604020202020204" pitchFamily="34" charset="0"/>
              <a:buChar char="•"/>
            </a:pPr>
            <a:r>
              <a:rPr lang="en-US" dirty="0">
                <a:solidFill>
                  <a:srgbClr val="434343"/>
                </a:solidFill>
                <a:latin typeface="Arial" panose="020B0604020202020204" pitchFamily="34" charset="0"/>
              </a:rPr>
              <a:t>Books are organized in different categories</a:t>
            </a:r>
          </a:p>
          <a:p>
            <a:pPr fontAlgn="base">
              <a:buFont typeface="Arial" panose="020B0604020202020204" pitchFamily="34" charset="0"/>
              <a:buChar char="•"/>
            </a:pPr>
            <a:r>
              <a:rPr lang="en-US" dirty="0">
                <a:solidFill>
                  <a:srgbClr val="434343"/>
                </a:solidFill>
                <a:latin typeface="Arial" panose="020B0604020202020204" pitchFamily="34" charset="0"/>
              </a:rPr>
              <a:t>Canon = list</a:t>
            </a:r>
          </a:p>
          <a:p>
            <a:pPr fontAlgn="base">
              <a:spcAft>
                <a:spcPts val="1600"/>
              </a:spcAft>
              <a:buFont typeface="Arial" panose="020B0604020202020204" pitchFamily="34" charset="0"/>
              <a:buChar char="•"/>
            </a:pPr>
            <a:r>
              <a:rPr lang="en-US" dirty="0">
                <a:solidFill>
                  <a:srgbClr val="434343"/>
                </a:solidFill>
                <a:latin typeface="Arial" panose="020B0604020202020204" pitchFamily="34" charset="0"/>
              </a:rPr>
              <a:t>First list recorded in 382 AD from Synod of </a:t>
            </a:r>
            <a:r>
              <a:rPr lang="en-US" dirty="0" smtClean="0">
                <a:solidFill>
                  <a:srgbClr val="434343"/>
                </a:solidFill>
                <a:latin typeface="Arial" panose="020B0604020202020204" pitchFamily="34" charset="0"/>
              </a:rPr>
              <a:t>Rome</a:t>
            </a:r>
          </a:p>
          <a:p>
            <a:pPr fontAlgn="base">
              <a:spcAft>
                <a:spcPts val="1600"/>
              </a:spcAft>
              <a:buFont typeface="Arial" panose="020B0604020202020204" pitchFamily="34" charset="0"/>
              <a:buChar char="•"/>
            </a:pPr>
            <a:r>
              <a:rPr lang="en-US" dirty="0" smtClean="0">
                <a:solidFill>
                  <a:srgbClr val="434343"/>
                </a:solidFill>
                <a:latin typeface="Arial" panose="020B0604020202020204" pitchFamily="34" charset="0"/>
              </a:rPr>
              <a:t>Hippo </a:t>
            </a:r>
            <a:r>
              <a:rPr lang="en-US" dirty="0">
                <a:solidFill>
                  <a:srgbClr val="434343"/>
                </a:solidFill>
                <a:latin typeface="Arial" panose="020B0604020202020204" pitchFamily="34" charset="0"/>
              </a:rPr>
              <a:t>(393) and Carthage (419) Councils voted to ratify the list</a:t>
            </a:r>
            <a:endParaRPr lang="en-US" dirty="0">
              <a:solidFill>
                <a:srgbClr val="595959"/>
              </a:solidFill>
              <a:latin typeface="Arial" panose="020B0604020202020204" pitchFamily="34" charset="0"/>
            </a:endParaRPr>
          </a:p>
        </p:txBody>
      </p:sp>
      <p:sp>
        <p:nvSpPr>
          <p:cNvPr id="4" name="Rectangle 3"/>
          <p:cNvSpPr/>
          <p:nvPr/>
        </p:nvSpPr>
        <p:spPr>
          <a:xfrm>
            <a:off x="7731760" y="1373189"/>
            <a:ext cx="3312160" cy="1384995"/>
          </a:xfrm>
          <a:prstGeom prst="rect">
            <a:avLst/>
          </a:prstGeom>
        </p:spPr>
        <p:txBody>
          <a:bodyPr wrap="square">
            <a:spAutoFit/>
          </a:bodyPr>
          <a:lstStyle/>
          <a:p>
            <a:pPr fontAlgn="base"/>
            <a:r>
              <a:rPr lang="en-US" sz="2800" b="1" dirty="0" smtClean="0">
                <a:solidFill>
                  <a:srgbClr val="595959"/>
                </a:solidFill>
                <a:latin typeface="Arial" panose="020B0604020202020204" pitchFamily="34" charset="0"/>
              </a:rPr>
              <a:t>Catholic Church has the biggest bible!</a:t>
            </a:r>
            <a:endParaRPr lang="en-US" sz="2800" b="1" dirty="0">
              <a:solidFill>
                <a:srgbClr val="595959"/>
              </a:solidFill>
              <a:latin typeface="Arial" panose="020B0604020202020204" pitchFamily="34" charset="0"/>
            </a:endParaRPr>
          </a:p>
        </p:txBody>
      </p:sp>
    </p:spTree>
    <p:extLst>
      <p:ext uri="{BB962C8B-B14F-4D97-AF65-F5344CB8AC3E}">
        <p14:creationId xmlns:p14="http://schemas.microsoft.com/office/powerpoint/2010/main" val="6533754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make a list? (Criteria for Canon)</a:t>
            </a:r>
            <a:endParaRPr lang="en-US" dirty="0"/>
          </a:p>
        </p:txBody>
      </p:sp>
      <p:sp>
        <p:nvSpPr>
          <p:cNvPr id="3" name="Rectangle 2"/>
          <p:cNvSpPr/>
          <p:nvPr/>
        </p:nvSpPr>
        <p:spPr>
          <a:xfrm>
            <a:off x="3048000" y="2587744"/>
            <a:ext cx="6096000" cy="3046988"/>
          </a:xfrm>
          <a:prstGeom prst="rect">
            <a:avLst/>
          </a:prstGeom>
        </p:spPr>
        <p:txBody>
          <a:bodyPr>
            <a:spAutoFit/>
          </a:bodyPr>
          <a:lstStyle/>
          <a:p>
            <a:pPr fontAlgn="base">
              <a:buFont typeface="Arial" panose="020B0604020202020204" pitchFamily="34" charset="0"/>
              <a:buChar char="•"/>
            </a:pPr>
            <a:r>
              <a:rPr lang="en-US" sz="2400" u="sng" dirty="0">
                <a:solidFill>
                  <a:srgbClr val="434343"/>
                </a:solidFill>
                <a:latin typeface="Arial" panose="020B0604020202020204" pitchFamily="34" charset="0"/>
              </a:rPr>
              <a:t>True</a:t>
            </a:r>
            <a:r>
              <a:rPr lang="en-US" sz="2400" dirty="0">
                <a:solidFill>
                  <a:srgbClr val="434343"/>
                </a:solidFill>
                <a:latin typeface="Arial" panose="020B0604020202020204" pitchFamily="34" charset="0"/>
              </a:rPr>
              <a:t>- does it match with the teachings of </a:t>
            </a:r>
            <a:r>
              <a:rPr lang="en-US" sz="2400" dirty="0" smtClean="0">
                <a:solidFill>
                  <a:srgbClr val="434343"/>
                </a:solidFill>
                <a:latin typeface="Arial" panose="020B0604020202020204" pitchFamily="34" charset="0"/>
              </a:rPr>
              <a:t>Christ?</a:t>
            </a:r>
          </a:p>
          <a:p>
            <a:pPr fontAlgn="base">
              <a:buFont typeface="Arial" panose="020B0604020202020204" pitchFamily="34" charset="0"/>
              <a:buChar char="•"/>
            </a:pPr>
            <a:r>
              <a:rPr lang="en-US" sz="2400" u="sng" dirty="0" smtClean="0">
                <a:solidFill>
                  <a:srgbClr val="434343"/>
                </a:solidFill>
                <a:latin typeface="Arial" panose="020B0604020202020204" pitchFamily="34" charset="0"/>
              </a:rPr>
              <a:t>Universal</a:t>
            </a:r>
            <a:r>
              <a:rPr lang="en-US" sz="2400" dirty="0" smtClean="0">
                <a:solidFill>
                  <a:srgbClr val="434343"/>
                </a:solidFill>
                <a:latin typeface="Arial" panose="020B0604020202020204" pitchFamily="34" charset="0"/>
              </a:rPr>
              <a:t>- </a:t>
            </a:r>
            <a:r>
              <a:rPr lang="en-US" sz="2400" dirty="0">
                <a:solidFill>
                  <a:srgbClr val="434343"/>
                </a:solidFill>
                <a:latin typeface="Arial" panose="020B0604020202020204" pitchFamily="34" charset="0"/>
              </a:rPr>
              <a:t>is it appropriate for all people in all </a:t>
            </a:r>
            <a:r>
              <a:rPr lang="en-US" sz="2400" dirty="0" smtClean="0">
                <a:solidFill>
                  <a:srgbClr val="434343"/>
                </a:solidFill>
                <a:latin typeface="Arial" panose="020B0604020202020204" pitchFamily="34" charset="0"/>
              </a:rPr>
              <a:t>ages?</a:t>
            </a:r>
          </a:p>
          <a:p>
            <a:pPr fontAlgn="base">
              <a:buFont typeface="Arial" panose="020B0604020202020204" pitchFamily="34" charset="0"/>
              <a:buChar char="•"/>
            </a:pPr>
            <a:r>
              <a:rPr lang="en-US" sz="2400" u="sng" dirty="0" smtClean="0">
                <a:solidFill>
                  <a:srgbClr val="434343"/>
                </a:solidFill>
                <a:latin typeface="Arial" panose="020B0604020202020204" pitchFamily="34" charset="0"/>
              </a:rPr>
              <a:t>Liturgical</a:t>
            </a:r>
            <a:r>
              <a:rPr lang="en-US" sz="2400" dirty="0" smtClean="0">
                <a:solidFill>
                  <a:srgbClr val="434343"/>
                </a:solidFill>
                <a:latin typeface="Arial" panose="020B0604020202020204" pitchFamily="34" charset="0"/>
              </a:rPr>
              <a:t> </a:t>
            </a:r>
            <a:r>
              <a:rPr lang="en-US" sz="2400" dirty="0">
                <a:solidFill>
                  <a:srgbClr val="434343"/>
                </a:solidFill>
                <a:latin typeface="Arial" panose="020B0604020202020204" pitchFamily="34" charset="0"/>
              </a:rPr>
              <a:t>- has it been in use in the liturgy of the Church since 1st </a:t>
            </a:r>
            <a:r>
              <a:rPr lang="en-US" sz="2400" dirty="0" smtClean="0">
                <a:solidFill>
                  <a:srgbClr val="434343"/>
                </a:solidFill>
                <a:latin typeface="Arial" panose="020B0604020202020204" pitchFamily="34" charset="0"/>
              </a:rPr>
              <a:t>century?</a:t>
            </a:r>
          </a:p>
          <a:p>
            <a:pPr fontAlgn="base">
              <a:spcAft>
                <a:spcPts val="1600"/>
              </a:spcAft>
              <a:buFont typeface="Arial" panose="020B0604020202020204" pitchFamily="34" charset="0"/>
              <a:buChar char="•"/>
            </a:pPr>
            <a:r>
              <a:rPr lang="en-US" sz="2400" u="sng" dirty="0" smtClean="0">
                <a:solidFill>
                  <a:srgbClr val="434343"/>
                </a:solidFill>
                <a:latin typeface="Arial" panose="020B0604020202020204" pitchFamily="34" charset="0"/>
              </a:rPr>
              <a:t>Apostolic</a:t>
            </a:r>
            <a:r>
              <a:rPr lang="en-US" sz="2400" dirty="0" smtClean="0">
                <a:solidFill>
                  <a:srgbClr val="434343"/>
                </a:solidFill>
                <a:latin typeface="Arial" panose="020B0604020202020204" pitchFamily="34" charset="0"/>
              </a:rPr>
              <a:t>- </a:t>
            </a:r>
            <a:r>
              <a:rPr lang="en-US" sz="2400" dirty="0">
                <a:solidFill>
                  <a:srgbClr val="434343"/>
                </a:solidFill>
                <a:latin typeface="Arial" panose="020B0604020202020204" pitchFamily="34" charset="0"/>
              </a:rPr>
              <a:t>written by an apostle or one of his colleagues?</a:t>
            </a:r>
            <a:endParaRPr lang="en-US" sz="2400" dirty="0"/>
          </a:p>
        </p:txBody>
      </p:sp>
    </p:spTree>
    <p:extLst>
      <p:ext uri="{BB962C8B-B14F-4D97-AF65-F5344CB8AC3E}">
        <p14:creationId xmlns:p14="http://schemas.microsoft.com/office/powerpoint/2010/main" val="27051809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read?</a:t>
            </a:r>
            <a:endParaRPr lang="en-US" dirty="0"/>
          </a:p>
        </p:txBody>
      </p:sp>
      <p:sp>
        <p:nvSpPr>
          <p:cNvPr id="3" name="TextBox 2"/>
          <p:cNvSpPr txBox="1"/>
          <p:nvPr/>
        </p:nvSpPr>
        <p:spPr>
          <a:xfrm>
            <a:off x="1778092" y="2624848"/>
            <a:ext cx="1181734" cy="523220"/>
          </a:xfrm>
          <a:prstGeom prst="rect">
            <a:avLst/>
          </a:prstGeom>
          <a:noFill/>
        </p:spPr>
        <p:txBody>
          <a:bodyPr wrap="none" rtlCol="0">
            <a:spAutoFit/>
          </a:bodyPr>
          <a:lstStyle/>
          <a:p>
            <a:r>
              <a:rPr lang="en-US" sz="2800" b="1" u="sng" dirty="0" smtClean="0"/>
              <a:t>Literal</a:t>
            </a:r>
            <a:endParaRPr lang="en-US" sz="2800" b="1" u="sng" dirty="0"/>
          </a:p>
        </p:txBody>
      </p:sp>
      <p:sp>
        <p:nvSpPr>
          <p:cNvPr id="4" name="TextBox 3"/>
          <p:cNvSpPr txBox="1"/>
          <p:nvPr/>
        </p:nvSpPr>
        <p:spPr>
          <a:xfrm>
            <a:off x="8453121" y="2784113"/>
            <a:ext cx="2834640" cy="954107"/>
          </a:xfrm>
          <a:prstGeom prst="rect">
            <a:avLst/>
          </a:prstGeom>
          <a:noFill/>
        </p:spPr>
        <p:txBody>
          <a:bodyPr wrap="square" rtlCol="0">
            <a:spAutoFit/>
          </a:bodyPr>
          <a:lstStyle/>
          <a:p>
            <a:r>
              <a:rPr lang="en-US" sz="2800" b="1" u="sng" dirty="0" smtClean="0"/>
              <a:t>Literally – Intent to communicate </a:t>
            </a:r>
            <a:endParaRPr lang="en-US" sz="2800" b="1" u="sng" dirty="0"/>
          </a:p>
        </p:txBody>
      </p:sp>
      <p:sp>
        <p:nvSpPr>
          <p:cNvPr id="5" name="TextBox 4"/>
          <p:cNvSpPr txBox="1"/>
          <p:nvPr/>
        </p:nvSpPr>
        <p:spPr>
          <a:xfrm>
            <a:off x="4936708" y="2763052"/>
            <a:ext cx="2318583" cy="461665"/>
          </a:xfrm>
          <a:prstGeom prst="rect">
            <a:avLst/>
          </a:prstGeom>
          <a:noFill/>
        </p:spPr>
        <p:txBody>
          <a:bodyPr wrap="none" rtlCol="0">
            <a:spAutoFit/>
          </a:bodyPr>
          <a:lstStyle/>
          <a:p>
            <a:r>
              <a:rPr lang="en-US" sz="2400" i="1" dirty="0" smtClean="0"/>
              <a:t>Song of Songs 4:1-2</a:t>
            </a:r>
            <a:endParaRPr lang="en-US" sz="2400" i="1" dirty="0"/>
          </a:p>
        </p:txBody>
      </p:sp>
      <p:sp>
        <p:nvSpPr>
          <p:cNvPr id="6" name="Rectangle 5"/>
          <p:cNvSpPr/>
          <p:nvPr/>
        </p:nvSpPr>
        <p:spPr>
          <a:xfrm>
            <a:off x="3678745" y="3261166"/>
            <a:ext cx="4834510" cy="2031325"/>
          </a:xfrm>
          <a:prstGeom prst="rect">
            <a:avLst/>
          </a:prstGeom>
        </p:spPr>
        <p:txBody>
          <a:bodyPr wrap="square">
            <a:spAutoFit/>
          </a:bodyPr>
          <a:lstStyle/>
          <a:p>
            <a:r>
              <a:rPr lang="en-US" dirty="0">
                <a:solidFill>
                  <a:srgbClr val="000000"/>
                </a:solidFill>
                <a:latin typeface="system-ui"/>
              </a:rPr>
              <a:t>How beautiful you are, my darling!</a:t>
            </a:r>
            <a:r>
              <a:rPr lang="en-US" dirty="0"/>
              <a:t/>
            </a:r>
            <a:br>
              <a:rPr lang="en-US" dirty="0"/>
            </a:br>
            <a:r>
              <a:rPr lang="en-US" dirty="0">
                <a:solidFill>
                  <a:srgbClr val="000000"/>
                </a:solidFill>
                <a:latin typeface="Courier New" panose="02070309020205020404" pitchFamily="49" charset="0"/>
              </a:rPr>
              <a:t>    </a:t>
            </a:r>
            <a:r>
              <a:rPr lang="en-US" dirty="0">
                <a:solidFill>
                  <a:srgbClr val="000000"/>
                </a:solidFill>
                <a:latin typeface="system-ui"/>
              </a:rPr>
              <a:t>Oh, how beautiful!</a:t>
            </a:r>
            <a:r>
              <a:rPr lang="en-US" dirty="0"/>
              <a:t/>
            </a:r>
            <a:br>
              <a:rPr lang="en-US" dirty="0"/>
            </a:br>
            <a:r>
              <a:rPr lang="en-US" dirty="0">
                <a:solidFill>
                  <a:srgbClr val="000000"/>
                </a:solidFill>
                <a:latin typeface="Courier New" panose="02070309020205020404" pitchFamily="49" charset="0"/>
              </a:rPr>
              <a:t>    </a:t>
            </a:r>
            <a:r>
              <a:rPr lang="en-US" dirty="0">
                <a:solidFill>
                  <a:srgbClr val="000000"/>
                </a:solidFill>
                <a:latin typeface="system-ui"/>
              </a:rPr>
              <a:t>Your eyes behind your veil are doves.</a:t>
            </a:r>
            <a:r>
              <a:rPr lang="en-US" dirty="0"/>
              <a:t/>
            </a:r>
            <a:br>
              <a:rPr lang="en-US" dirty="0"/>
            </a:br>
            <a:r>
              <a:rPr lang="en-US" dirty="0">
                <a:solidFill>
                  <a:srgbClr val="000000"/>
                </a:solidFill>
                <a:latin typeface="system-ui"/>
              </a:rPr>
              <a:t>Your hair is like a flock of goats</a:t>
            </a:r>
            <a:r>
              <a:rPr lang="en-US" dirty="0"/>
              <a:t/>
            </a:r>
            <a:br>
              <a:rPr lang="en-US" dirty="0"/>
            </a:br>
            <a:r>
              <a:rPr lang="en-US" dirty="0">
                <a:solidFill>
                  <a:srgbClr val="000000"/>
                </a:solidFill>
                <a:latin typeface="Courier New" panose="02070309020205020404" pitchFamily="49" charset="0"/>
              </a:rPr>
              <a:t>    </a:t>
            </a:r>
            <a:r>
              <a:rPr lang="en-US" dirty="0">
                <a:solidFill>
                  <a:srgbClr val="000000"/>
                </a:solidFill>
                <a:latin typeface="system-ui"/>
              </a:rPr>
              <a:t>descending from the hills of Gilead.</a:t>
            </a:r>
            <a:r>
              <a:rPr lang="en-US" dirty="0"/>
              <a:t/>
            </a:r>
            <a:br>
              <a:rPr lang="en-US" dirty="0"/>
            </a:br>
            <a:r>
              <a:rPr lang="en-US" dirty="0" smtClean="0">
                <a:solidFill>
                  <a:srgbClr val="000000"/>
                </a:solidFill>
                <a:latin typeface="system-ui"/>
              </a:rPr>
              <a:t>Your </a:t>
            </a:r>
            <a:r>
              <a:rPr lang="en-US" dirty="0">
                <a:solidFill>
                  <a:srgbClr val="000000"/>
                </a:solidFill>
                <a:latin typeface="system-ui"/>
              </a:rPr>
              <a:t>teeth are like a flock of sheep just shorn,</a:t>
            </a:r>
            <a:r>
              <a:rPr lang="en-US" dirty="0"/>
              <a:t/>
            </a:r>
            <a:br>
              <a:rPr lang="en-US" dirty="0"/>
            </a:br>
            <a:r>
              <a:rPr lang="en-US" dirty="0">
                <a:solidFill>
                  <a:srgbClr val="000000"/>
                </a:solidFill>
                <a:latin typeface="Courier New" panose="02070309020205020404" pitchFamily="49" charset="0"/>
              </a:rPr>
              <a:t>    </a:t>
            </a:r>
            <a:r>
              <a:rPr lang="en-US" dirty="0">
                <a:solidFill>
                  <a:srgbClr val="000000"/>
                </a:solidFill>
                <a:latin typeface="system-ui"/>
              </a:rPr>
              <a:t>coming up from the washing.</a:t>
            </a:r>
            <a:endParaRPr lang="en-US" dirty="0"/>
          </a:p>
        </p:txBody>
      </p:sp>
      <p:pic>
        <p:nvPicPr>
          <p:cNvPr id="7" name="Picture 6"/>
          <p:cNvPicPr>
            <a:picLocks noChangeAspect="1"/>
          </p:cNvPicPr>
          <p:nvPr/>
        </p:nvPicPr>
        <p:blipFill>
          <a:blip r:embed="rId2"/>
          <a:stretch>
            <a:fillRect/>
          </a:stretch>
        </p:blipFill>
        <p:spPr>
          <a:xfrm>
            <a:off x="984870" y="3339623"/>
            <a:ext cx="2543175" cy="1905000"/>
          </a:xfrm>
          <a:prstGeom prst="rect">
            <a:avLst/>
          </a:prstGeom>
        </p:spPr>
      </p:pic>
      <p:sp>
        <p:nvSpPr>
          <p:cNvPr id="8" name="&quot;No&quot; Symbol 7"/>
          <p:cNvSpPr/>
          <p:nvPr/>
        </p:nvSpPr>
        <p:spPr>
          <a:xfrm>
            <a:off x="1860927" y="5334577"/>
            <a:ext cx="1016064" cy="862069"/>
          </a:xfrm>
          <a:prstGeom prst="noSmoking">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Rectangle 9"/>
          <p:cNvSpPr/>
          <p:nvPr/>
        </p:nvSpPr>
        <p:spPr>
          <a:xfrm>
            <a:off x="8453121" y="3920633"/>
            <a:ext cx="2753359" cy="1477328"/>
          </a:xfrm>
          <a:prstGeom prst="rect">
            <a:avLst/>
          </a:prstGeom>
        </p:spPr>
        <p:txBody>
          <a:bodyPr wrap="square">
            <a:spAutoFit/>
          </a:bodyPr>
          <a:lstStyle/>
          <a:p>
            <a:pPr marL="285750" indent="-285750">
              <a:buFont typeface="Arial" panose="020B0604020202020204" pitchFamily="34" charset="0"/>
              <a:buChar char="•"/>
            </a:pPr>
            <a:r>
              <a:rPr lang="en-US" dirty="0" smtClean="0">
                <a:latin typeface="Arial" panose="020B0604020202020204" pitchFamily="34" charset="0"/>
              </a:rPr>
              <a:t>Dove eyes can only focus on one thing at a time. </a:t>
            </a:r>
          </a:p>
          <a:p>
            <a:pPr marL="285750" indent="-285750">
              <a:buFont typeface="Arial" panose="020B0604020202020204" pitchFamily="34" charset="0"/>
              <a:buChar char="•"/>
            </a:pPr>
            <a:r>
              <a:rPr lang="en-US" dirty="0" smtClean="0">
                <a:latin typeface="Arial" panose="020B0604020202020204" pitchFamily="34" charset="0"/>
              </a:rPr>
              <a:t>What about goats?</a:t>
            </a:r>
          </a:p>
          <a:p>
            <a:pPr marL="285750" indent="-285750">
              <a:buFont typeface="Arial" panose="020B0604020202020204" pitchFamily="34" charset="0"/>
              <a:buChar char="•"/>
            </a:pPr>
            <a:r>
              <a:rPr lang="en-US" dirty="0" smtClean="0">
                <a:latin typeface="Arial" panose="020B0604020202020204" pitchFamily="34" charset="0"/>
              </a:rPr>
              <a:t>What about sheep?</a:t>
            </a:r>
            <a:endParaRPr lang="en-US" dirty="0"/>
          </a:p>
        </p:txBody>
      </p:sp>
    </p:spTree>
    <p:extLst>
      <p:ext uri="{BB962C8B-B14F-4D97-AF65-F5344CB8AC3E}">
        <p14:creationId xmlns:p14="http://schemas.microsoft.com/office/powerpoint/2010/main" val="677685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Prayers</a:t>
            </a:r>
            <a:endParaRPr lang="en-US" dirty="0"/>
          </a:p>
        </p:txBody>
      </p:sp>
      <p:sp>
        <p:nvSpPr>
          <p:cNvPr id="3" name="Pentagon 2"/>
          <p:cNvSpPr/>
          <p:nvPr/>
        </p:nvSpPr>
        <p:spPr>
          <a:xfrm>
            <a:off x="1054100" y="3048000"/>
            <a:ext cx="2278380" cy="209296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i="1" dirty="0" smtClean="0"/>
              <a:t>Sign of Cross</a:t>
            </a:r>
            <a:endParaRPr lang="en-US" b="1" i="1" dirty="0">
              <a:solidFill>
                <a:schemeClr val="tx1"/>
              </a:solidFill>
            </a:endParaRPr>
          </a:p>
        </p:txBody>
      </p:sp>
      <p:sp>
        <p:nvSpPr>
          <p:cNvPr id="4" name="Chevron 3"/>
          <p:cNvSpPr/>
          <p:nvPr/>
        </p:nvSpPr>
        <p:spPr>
          <a:xfrm>
            <a:off x="2529840" y="3048000"/>
            <a:ext cx="3942080" cy="2092960"/>
          </a:xfrm>
          <a:prstGeom prst="chevron">
            <a:avLst/>
          </a:prstGeom>
        </p:spPr>
        <p:style>
          <a:lnRef idx="3">
            <a:schemeClr val="lt1"/>
          </a:lnRef>
          <a:fillRef idx="1">
            <a:schemeClr val="accent4"/>
          </a:fillRef>
          <a:effectRef idx="1">
            <a:schemeClr val="accent4"/>
          </a:effectRef>
          <a:fontRef idx="minor">
            <a:schemeClr val="lt1"/>
          </a:fontRef>
        </p:style>
        <p:txBody>
          <a:bodyPr rtlCol="0" anchor="ctr"/>
          <a:lstStyle/>
          <a:p>
            <a:pPr algn="ctr"/>
            <a:r>
              <a:rPr lang="en-US" sz="4000" b="1" i="1" dirty="0"/>
              <a:t>Angel of God</a:t>
            </a:r>
            <a:endParaRPr lang="en-US" sz="4000" b="1" i="1" dirty="0">
              <a:solidFill>
                <a:schemeClr val="tx1"/>
              </a:solidFill>
            </a:endParaRPr>
          </a:p>
        </p:txBody>
      </p:sp>
      <p:sp>
        <p:nvSpPr>
          <p:cNvPr id="6" name="Rectangle 5"/>
          <p:cNvSpPr/>
          <p:nvPr/>
        </p:nvSpPr>
        <p:spPr>
          <a:xfrm>
            <a:off x="6471920" y="2551837"/>
            <a:ext cx="5120640" cy="3539430"/>
          </a:xfrm>
          <a:prstGeom prst="rect">
            <a:avLst/>
          </a:prstGeom>
        </p:spPr>
        <p:txBody>
          <a:bodyPr wrap="square">
            <a:spAutoFit/>
          </a:bodyPr>
          <a:lstStyle/>
          <a:p>
            <a:r>
              <a:rPr lang="en-US" sz="2800" dirty="0">
                <a:solidFill>
                  <a:srgbClr val="373737"/>
                </a:solidFill>
                <a:latin typeface="Museo Sans Cyrl"/>
              </a:rPr>
              <a:t>Angel of God, </a:t>
            </a:r>
            <a:r>
              <a:rPr lang="en-US" sz="2800" dirty="0"/>
              <a:t/>
            </a:r>
            <a:br>
              <a:rPr lang="en-US" sz="2800" dirty="0"/>
            </a:br>
            <a:r>
              <a:rPr lang="en-US" sz="2800" dirty="0" smtClean="0">
                <a:solidFill>
                  <a:srgbClr val="373737"/>
                </a:solidFill>
                <a:latin typeface="Museo Sans Cyrl"/>
              </a:rPr>
              <a:t>My </a:t>
            </a:r>
            <a:r>
              <a:rPr lang="en-US" sz="2800" dirty="0">
                <a:solidFill>
                  <a:srgbClr val="373737"/>
                </a:solidFill>
                <a:latin typeface="Museo Sans Cyrl"/>
              </a:rPr>
              <a:t>guardian dear,</a:t>
            </a:r>
            <a:r>
              <a:rPr lang="en-US" sz="2800" dirty="0"/>
              <a:t/>
            </a:r>
            <a:br>
              <a:rPr lang="en-US" sz="2800" dirty="0"/>
            </a:br>
            <a:r>
              <a:rPr lang="en-US" sz="2800" dirty="0">
                <a:solidFill>
                  <a:srgbClr val="373737"/>
                </a:solidFill>
                <a:latin typeface="Museo Sans Cyrl"/>
              </a:rPr>
              <a:t>to whom God’s love commits me here,</a:t>
            </a:r>
            <a:r>
              <a:rPr lang="en-US" sz="2800" dirty="0"/>
              <a:t/>
            </a:r>
            <a:br>
              <a:rPr lang="en-US" sz="2800" dirty="0"/>
            </a:br>
            <a:r>
              <a:rPr lang="en-US" sz="2800" dirty="0">
                <a:solidFill>
                  <a:srgbClr val="373737"/>
                </a:solidFill>
                <a:latin typeface="Museo Sans Cyrl"/>
              </a:rPr>
              <a:t>ever this day be at my side,</a:t>
            </a:r>
            <a:r>
              <a:rPr lang="en-US" sz="2800" dirty="0"/>
              <a:t/>
            </a:r>
            <a:br>
              <a:rPr lang="en-US" sz="2800" dirty="0"/>
            </a:br>
            <a:r>
              <a:rPr lang="en-US" sz="2800" dirty="0">
                <a:solidFill>
                  <a:srgbClr val="373737"/>
                </a:solidFill>
                <a:latin typeface="Museo Sans Cyrl"/>
              </a:rPr>
              <a:t>to light and guard, to rule and guide. </a:t>
            </a:r>
            <a:r>
              <a:rPr lang="en-US" sz="2800" dirty="0"/>
              <a:t/>
            </a:r>
            <a:br>
              <a:rPr lang="en-US" sz="2800" dirty="0"/>
            </a:br>
            <a:r>
              <a:rPr lang="en-US" sz="2800" dirty="0">
                <a:solidFill>
                  <a:srgbClr val="373737"/>
                </a:solidFill>
                <a:latin typeface="Museo Sans Cyrl"/>
              </a:rPr>
              <a:t>Amen.</a:t>
            </a:r>
            <a:endParaRPr lang="en-US" sz="2800" dirty="0"/>
          </a:p>
        </p:txBody>
      </p:sp>
    </p:spTree>
    <p:extLst>
      <p:ext uri="{BB962C8B-B14F-4D97-AF65-F5344CB8AC3E}">
        <p14:creationId xmlns:p14="http://schemas.microsoft.com/office/powerpoint/2010/main" val="37960455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i="1" dirty="0"/>
              <a:t>F</a:t>
            </a:r>
            <a:r>
              <a:rPr lang="en-US" i="1" dirty="0" smtClean="0"/>
              <a:t>east of Michael</a:t>
            </a:r>
            <a:r>
              <a:rPr lang="en-US" i="1" dirty="0"/>
              <a:t>, </a:t>
            </a:r>
            <a:r>
              <a:rPr lang="en-US" i="1" dirty="0" smtClean="0"/>
              <a:t>Raphael</a:t>
            </a:r>
            <a:r>
              <a:rPr lang="en-US" i="1" dirty="0"/>
              <a:t>, and </a:t>
            </a:r>
            <a:r>
              <a:rPr lang="en-US" i="1" dirty="0" smtClean="0"/>
              <a:t>Gabriel</a:t>
            </a:r>
            <a:endParaRPr lang="en-US" dirty="0"/>
          </a:p>
        </p:txBody>
      </p:sp>
      <p:sp>
        <p:nvSpPr>
          <p:cNvPr id="3" name="Rectangle 2"/>
          <p:cNvSpPr/>
          <p:nvPr/>
        </p:nvSpPr>
        <p:spPr>
          <a:xfrm>
            <a:off x="1402080" y="2467323"/>
            <a:ext cx="9398000" cy="2215991"/>
          </a:xfrm>
          <a:prstGeom prst="rect">
            <a:avLst/>
          </a:prstGeom>
        </p:spPr>
        <p:txBody>
          <a:bodyPr wrap="square">
            <a:spAutoFit/>
          </a:bodyPr>
          <a:lstStyle/>
          <a:p>
            <a:r>
              <a:rPr lang="en-US" dirty="0">
                <a:solidFill>
                  <a:srgbClr val="2C2727"/>
                </a:solidFill>
                <a:latin typeface="+mj-lt"/>
              </a:rPr>
              <a:t>Angels—messengers from God—appear frequently in Scripture, but only Michael, Gabriel and Raphael are named</a:t>
            </a:r>
            <a:r>
              <a:rPr lang="en-US" dirty="0" smtClean="0">
                <a:solidFill>
                  <a:srgbClr val="2C2727"/>
                </a:solidFill>
                <a:latin typeface="+mj-lt"/>
              </a:rPr>
              <a:t>.</a:t>
            </a:r>
          </a:p>
          <a:p>
            <a:endParaRPr lang="en-US" dirty="0">
              <a:solidFill>
                <a:srgbClr val="2C2727"/>
              </a:solidFill>
              <a:latin typeface="+mj-lt"/>
            </a:endParaRPr>
          </a:p>
          <a:p>
            <a:r>
              <a:rPr lang="en-US" sz="2800" dirty="0">
                <a:solidFill>
                  <a:srgbClr val="2C2727"/>
                </a:solidFill>
                <a:latin typeface="+mj-lt"/>
              </a:rPr>
              <a:t>Michael </a:t>
            </a:r>
            <a:r>
              <a:rPr lang="en-US" sz="2800" dirty="0" smtClean="0">
                <a:solidFill>
                  <a:srgbClr val="2C2727"/>
                </a:solidFill>
                <a:latin typeface="+mj-lt"/>
              </a:rPr>
              <a:t>(</a:t>
            </a:r>
            <a:r>
              <a:rPr lang="en-US" sz="2800" i="1" dirty="0" smtClean="0">
                <a:solidFill>
                  <a:srgbClr val="2C2727"/>
                </a:solidFill>
                <a:latin typeface="+mj-lt"/>
              </a:rPr>
              <a:t>Jude</a:t>
            </a:r>
            <a:r>
              <a:rPr lang="en-US" sz="2800" dirty="0" smtClean="0">
                <a:solidFill>
                  <a:srgbClr val="2C2727"/>
                </a:solidFill>
                <a:latin typeface="+mj-lt"/>
              </a:rPr>
              <a:t>, </a:t>
            </a:r>
            <a:r>
              <a:rPr lang="en-US" sz="2800" i="1" dirty="0" smtClean="0">
                <a:solidFill>
                  <a:srgbClr val="2C2727"/>
                </a:solidFill>
                <a:latin typeface="+mj-lt"/>
              </a:rPr>
              <a:t>Daniel</a:t>
            </a:r>
            <a:r>
              <a:rPr lang="en-US" sz="2800" dirty="0" smtClean="0">
                <a:solidFill>
                  <a:srgbClr val="2C2727"/>
                </a:solidFill>
                <a:latin typeface="+mj-lt"/>
              </a:rPr>
              <a:t> and </a:t>
            </a:r>
            <a:r>
              <a:rPr lang="en-US" sz="2800" i="1" dirty="0" smtClean="0">
                <a:solidFill>
                  <a:srgbClr val="2C2727"/>
                </a:solidFill>
                <a:latin typeface="+mj-lt"/>
              </a:rPr>
              <a:t>Book </a:t>
            </a:r>
            <a:r>
              <a:rPr lang="en-US" sz="2800" i="1" dirty="0">
                <a:solidFill>
                  <a:srgbClr val="2C2727"/>
                </a:solidFill>
                <a:latin typeface="+mj-lt"/>
              </a:rPr>
              <a:t>of </a:t>
            </a:r>
            <a:r>
              <a:rPr lang="en-US" sz="2800" i="1" dirty="0" smtClean="0">
                <a:solidFill>
                  <a:srgbClr val="2C2727"/>
                </a:solidFill>
                <a:latin typeface="+mj-lt"/>
              </a:rPr>
              <a:t>Revelation</a:t>
            </a:r>
            <a:r>
              <a:rPr lang="en-US" sz="2800" dirty="0" smtClean="0">
                <a:solidFill>
                  <a:srgbClr val="2C2727"/>
                </a:solidFill>
                <a:latin typeface="+mj-lt"/>
              </a:rPr>
              <a:t>) </a:t>
            </a:r>
          </a:p>
          <a:p>
            <a:r>
              <a:rPr lang="en-US" sz="2800" dirty="0" smtClean="0">
                <a:solidFill>
                  <a:srgbClr val="2C2727"/>
                </a:solidFill>
                <a:latin typeface="+mj-lt"/>
              </a:rPr>
              <a:t>Gabriel (</a:t>
            </a:r>
            <a:r>
              <a:rPr lang="en-US" sz="2800" i="1" dirty="0" smtClean="0">
                <a:solidFill>
                  <a:srgbClr val="2C2727"/>
                </a:solidFill>
                <a:latin typeface="+mj-lt"/>
              </a:rPr>
              <a:t>Daniel</a:t>
            </a:r>
            <a:r>
              <a:rPr lang="en-US" sz="2800" dirty="0" smtClean="0">
                <a:solidFill>
                  <a:srgbClr val="2C2727"/>
                </a:solidFill>
                <a:latin typeface="+mj-lt"/>
              </a:rPr>
              <a:t> and </a:t>
            </a:r>
            <a:r>
              <a:rPr lang="en-US" sz="2800" i="1" dirty="0" smtClean="0">
                <a:solidFill>
                  <a:srgbClr val="2C2727"/>
                </a:solidFill>
                <a:latin typeface="+mj-lt"/>
              </a:rPr>
              <a:t>Luke</a:t>
            </a:r>
            <a:r>
              <a:rPr lang="en-US" sz="2800" dirty="0" smtClean="0">
                <a:solidFill>
                  <a:srgbClr val="2C2727"/>
                </a:solidFill>
                <a:latin typeface="+mj-lt"/>
              </a:rPr>
              <a:t>)</a:t>
            </a:r>
            <a:endParaRPr lang="en-US" sz="2800" dirty="0">
              <a:solidFill>
                <a:srgbClr val="2C2727"/>
              </a:solidFill>
              <a:latin typeface="+mj-lt"/>
            </a:endParaRPr>
          </a:p>
          <a:p>
            <a:r>
              <a:rPr lang="en-US" sz="2800" dirty="0" smtClean="0">
                <a:latin typeface="+mj-lt"/>
              </a:rPr>
              <a:t>Raphael’s (</a:t>
            </a:r>
            <a:r>
              <a:rPr lang="en-US" sz="2800" i="1" dirty="0" smtClean="0">
                <a:latin typeface="+mj-lt"/>
              </a:rPr>
              <a:t>Tobit</a:t>
            </a:r>
            <a:r>
              <a:rPr lang="en-US" sz="2800" dirty="0" smtClean="0">
                <a:latin typeface="+mj-lt"/>
              </a:rPr>
              <a:t>)</a:t>
            </a:r>
            <a:endParaRPr lang="en-US" sz="2800" dirty="0">
              <a:latin typeface="+mj-lt"/>
            </a:endParaRPr>
          </a:p>
        </p:txBody>
      </p:sp>
      <p:sp>
        <p:nvSpPr>
          <p:cNvPr id="4" name="Pentagon 3"/>
          <p:cNvSpPr/>
          <p:nvPr/>
        </p:nvSpPr>
        <p:spPr>
          <a:xfrm flipH="1">
            <a:off x="6786880" y="3413760"/>
            <a:ext cx="3931920" cy="180848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Find these stories in the Bible.</a:t>
            </a:r>
            <a:endParaRPr lang="en-US" dirty="0"/>
          </a:p>
        </p:txBody>
      </p:sp>
    </p:spTree>
    <p:extLst>
      <p:ext uri="{BB962C8B-B14F-4D97-AF65-F5344CB8AC3E}">
        <p14:creationId xmlns:p14="http://schemas.microsoft.com/office/powerpoint/2010/main" val="29811225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a:t>
            </a:r>
            <a:r>
              <a:rPr lang="en-US" baseline="30000" dirty="0"/>
              <a:t>st</a:t>
            </a:r>
            <a:r>
              <a:rPr lang="en-US" dirty="0"/>
              <a:t> and 2</a:t>
            </a:r>
            <a:r>
              <a:rPr lang="en-US" baseline="30000" dirty="0"/>
              <a:t>nd</a:t>
            </a:r>
            <a:r>
              <a:rPr lang="en-US" dirty="0"/>
              <a:t> Graders Highlights </a:t>
            </a:r>
          </a:p>
        </p:txBody>
      </p:sp>
      <p:sp>
        <p:nvSpPr>
          <p:cNvPr id="3" name="Rectangle 2"/>
          <p:cNvSpPr/>
          <p:nvPr/>
        </p:nvSpPr>
        <p:spPr>
          <a:xfrm>
            <a:off x="1381760" y="2637919"/>
            <a:ext cx="9418320" cy="2677656"/>
          </a:xfrm>
          <a:prstGeom prst="rect">
            <a:avLst/>
          </a:prstGeom>
        </p:spPr>
        <p:txBody>
          <a:bodyPr wrap="square">
            <a:spAutoFit/>
          </a:bodyPr>
          <a:lstStyle/>
          <a:p>
            <a:r>
              <a:rPr lang="en-US" sz="2400" dirty="0"/>
              <a:t>The Bible is a gift from God.</a:t>
            </a:r>
          </a:p>
          <a:p>
            <a:r>
              <a:rPr lang="en-US" sz="2400" dirty="0"/>
              <a:t>The Bible helps us to learn more about God so that we can love Him and know how to please Him; We cannot love what we do not know.</a:t>
            </a:r>
          </a:p>
          <a:p>
            <a:r>
              <a:rPr lang="en-US" sz="2400" dirty="0"/>
              <a:t>There are 2 main parts: the Old Testament and the New Testament.</a:t>
            </a:r>
          </a:p>
          <a:p>
            <a:r>
              <a:rPr lang="en-US" sz="2400" dirty="0"/>
              <a:t>The Old Testament tells about the people who were waiting for the Savior. </a:t>
            </a:r>
          </a:p>
          <a:p>
            <a:r>
              <a:rPr lang="en-US" sz="2400" dirty="0"/>
              <a:t>The New Testament tells about the life of Jesus and the beginning of the Catholic Church.</a:t>
            </a:r>
          </a:p>
        </p:txBody>
      </p:sp>
    </p:spTree>
    <p:extLst>
      <p:ext uri="{BB962C8B-B14F-4D97-AF65-F5344CB8AC3E}">
        <p14:creationId xmlns:p14="http://schemas.microsoft.com/office/powerpoint/2010/main" val="259608154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a:t>
            </a:r>
            <a:r>
              <a:rPr lang="en-US" baseline="30000" dirty="0"/>
              <a:t>st</a:t>
            </a:r>
            <a:r>
              <a:rPr lang="en-US" dirty="0"/>
              <a:t> and 2</a:t>
            </a:r>
            <a:r>
              <a:rPr lang="en-US" baseline="30000" dirty="0"/>
              <a:t>nd</a:t>
            </a:r>
            <a:r>
              <a:rPr lang="en-US" dirty="0"/>
              <a:t> </a:t>
            </a:r>
            <a:r>
              <a:rPr lang="en-US" dirty="0" smtClean="0"/>
              <a:t>Graders Activities</a:t>
            </a:r>
            <a:endParaRPr lang="en-US" dirty="0"/>
          </a:p>
        </p:txBody>
      </p:sp>
      <p:sp>
        <p:nvSpPr>
          <p:cNvPr id="3" name="Rectangle 2"/>
          <p:cNvSpPr/>
          <p:nvPr/>
        </p:nvSpPr>
        <p:spPr>
          <a:xfrm>
            <a:off x="1381760" y="2637919"/>
            <a:ext cx="9418320" cy="3354765"/>
          </a:xfrm>
          <a:prstGeom prst="rect">
            <a:avLst/>
          </a:prstGeom>
        </p:spPr>
        <p:txBody>
          <a:bodyPr wrap="square">
            <a:spAutoFit/>
          </a:bodyPr>
          <a:lstStyle/>
          <a:p>
            <a:r>
              <a:rPr lang="en-US" sz="2000" dirty="0" smtClean="0"/>
              <a:t>Prayers</a:t>
            </a:r>
          </a:p>
          <a:p>
            <a:r>
              <a:rPr lang="en-US" sz="2000" dirty="0" smtClean="0"/>
              <a:t>First Grader Craft Project</a:t>
            </a:r>
          </a:p>
          <a:p>
            <a:endParaRPr lang="en-US" sz="2000" dirty="0" smtClean="0"/>
          </a:p>
          <a:p>
            <a:r>
              <a:rPr lang="en-US" sz="2000" dirty="0" smtClean="0"/>
              <a:t>Second Graders:</a:t>
            </a:r>
          </a:p>
          <a:p>
            <a:r>
              <a:rPr lang="en-US" sz="2000" dirty="0"/>
              <a:t>	</a:t>
            </a:r>
            <a:r>
              <a:rPr lang="en-US" sz="2000" dirty="0" smtClean="0"/>
              <a:t>Complete</a:t>
            </a:r>
            <a:r>
              <a:rPr lang="en-US" sz="2000" i="1" dirty="0" smtClean="0"/>
              <a:t> </a:t>
            </a:r>
            <a:r>
              <a:rPr lang="en-US" sz="2000" i="1" dirty="0"/>
              <a:t>Spirit of Truth</a:t>
            </a:r>
            <a:r>
              <a:rPr lang="en-US" sz="2000" dirty="0"/>
              <a:t> (pages 11-18). Turn in these pages at the end of the month. </a:t>
            </a:r>
          </a:p>
          <a:p>
            <a:endParaRPr lang="en-US" sz="2000" dirty="0" smtClean="0"/>
          </a:p>
          <a:p>
            <a:endParaRPr lang="en-US" sz="2000" dirty="0"/>
          </a:p>
          <a:p>
            <a:r>
              <a:rPr lang="en-US" sz="3600" b="1" dirty="0" smtClean="0"/>
              <a:t>Complete September </a:t>
            </a:r>
            <a:r>
              <a:rPr lang="en-US" sz="3600" b="1" dirty="0"/>
              <a:t>assessment </a:t>
            </a:r>
            <a:r>
              <a:rPr lang="en-US" sz="3600" b="1" dirty="0" smtClean="0"/>
              <a:t>K-2 - </a:t>
            </a:r>
            <a:r>
              <a:rPr lang="en-US" sz="3600" b="1" u="sng" dirty="0">
                <a:hlinkClick r:id="rId2"/>
              </a:rPr>
              <a:t>September Monthly Assessment K-2nd</a:t>
            </a:r>
            <a:endParaRPr lang="en-US" sz="4400" b="1" dirty="0"/>
          </a:p>
        </p:txBody>
      </p:sp>
    </p:spTree>
    <p:extLst>
      <p:ext uri="{BB962C8B-B14F-4D97-AF65-F5344CB8AC3E}">
        <p14:creationId xmlns:p14="http://schemas.microsoft.com/office/powerpoint/2010/main" val="93927473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3rd - 6th Graders Highlights</a:t>
            </a:r>
            <a:endParaRPr lang="en-US" dirty="0"/>
          </a:p>
        </p:txBody>
      </p:sp>
      <p:sp>
        <p:nvSpPr>
          <p:cNvPr id="3" name="Rectangle 2"/>
          <p:cNvSpPr/>
          <p:nvPr/>
        </p:nvSpPr>
        <p:spPr>
          <a:xfrm>
            <a:off x="1473200" y="2620348"/>
            <a:ext cx="4917440" cy="3416320"/>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fontAlgn="base">
              <a:buFont typeface="Arial" panose="020B0604020202020204" pitchFamily="34" charset="0"/>
              <a:buChar char="•"/>
            </a:pPr>
            <a:r>
              <a:rPr lang="en-US" dirty="0">
                <a:solidFill>
                  <a:srgbClr val="434343"/>
                </a:solidFill>
                <a:latin typeface="Arial" panose="020B0604020202020204" pitchFamily="34" charset="0"/>
              </a:rPr>
              <a:t>The Bible has 2 authors: Divine and Human. </a:t>
            </a:r>
          </a:p>
          <a:p>
            <a:pPr fontAlgn="base">
              <a:buFont typeface="Arial" panose="020B0604020202020204" pitchFamily="34" charset="0"/>
              <a:buChar char="•"/>
            </a:pPr>
            <a:r>
              <a:rPr lang="en-US" dirty="0">
                <a:solidFill>
                  <a:srgbClr val="434343"/>
                </a:solidFill>
                <a:latin typeface="Arial" panose="020B0604020202020204" pitchFamily="34" charset="0"/>
              </a:rPr>
              <a:t>The Old Testament begins with creation and goes up to close to the birth of Jesus Christ.</a:t>
            </a:r>
          </a:p>
          <a:p>
            <a:pPr fontAlgn="base">
              <a:buFont typeface="Arial" panose="020B0604020202020204" pitchFamily="34" charset="0"/>
              <a:buChar char="•"/>
            </a:pPr>
            <a:r>
              <a:rPr lang="en-US" dirty="0">
                <a:solidFill>
                  <a:srgbClr val="434343"/>
                </a:solidFill>
                <a:latin typeface="Arial" panose="020B0604020202020204" pitchFamily="34" charset="0"/>
              </a:rPr>
              <a:t>The New Testament opens with the birth of Jesus Christ.</a:t>
            </a:r>
          </a:p>
          <a:p>
            <a:pPr fontAlgn="base">
              <a:buFont typeface="Arial" panose="020B0604020202020204" pitchFamily="34" charset="0"/>
              <a:buChar char="•"/>
            </a:pPr>
            <a:r>
              <a:rPr lang="en-US" dirty="0">
                <a:solidFill>
                  <a:srgbClr val="434343"/>
                </a:solidFill>
                <a:latin typeface="Arial" panose="020B0604020202020204" pitchFamily="34" charset="0"/>
              </a:rPr>
              <a:t>The books in the Old Testament were written by people waiting for the Savior.</a:t>
            </a:r>
          </a:p>
          <a:p>
            <a:pPr fontAlgn="base">
              <a:buFont typeface="Arial" panose="020B0604020202020204" pitchFamily="34" charset="0"/>
              <a:buChar char="•"/>
            </a:pPr>
            <a:r>
              <a:rPr lang="en-US" dirty="0">
                <a:solidFill>
                  <a:srgbClr val="434343"/>
                </a:solidFill>
                <a:latin typeface="Arial" panose="020B0604020202020204" pitchFamily="34" charset="0"/>
              </a:rPr>
              <a:t>The books of the New Testament were written by people who knew Jesus personally or knew one of the apostles personally. </a:t>
            </a:r>
            <a:endParaRPr lang="en-US" dirty="0" smtClean="0">
              <a:solidFill>
                <a:srgbClr val="434343"/>
              </a:solidFill>
              <a:latin typeface="Arial" panose="020B0604020202020204" pitchFamily="34" charset="0"/>
            </a:endParaRPr>
          </a:p>
          <a:p>
            <a:pPr fontAlgn="base">
              <a:buFont typeface="Arial" panose="020B0604020202020204" pitchFamily="34" charset="0"/>
              <a:buChar char="•"/>
            </a:pPr>
            <a:r>
              <a:rPr lang="en-US" dirty="0" smtClean="0">
                <a:solidFill>
                  <a:srgbClr val="434343"/>
                </a:solidFill>
                <a:latin typeface="Arial" panose="020B0604020202020204" pitchFamily="34" charset="0"/>
              </a:rPr>
              <a:t>The </a:t>
            </a:r>
            <a:r>
              <a:rPr lang="en-US" dirty="0">
                <a:solidFill>
                  <a:srgbClr val="434343"/>
                </a:solidFill>
                <a:latin typeface="Arial" panose="020B0604020202020204" pitchFamily="34" charset="0"/>
              </a:rPr>
              <a:t>Bible is His Story and God wants to tell His Story to us. </a:t>
            </a:r>
            <a:endParaRPr lang="en-US" dirty="0"/>
          </a:p>
        </p:txBody>
      </p:sp>
      <p:sp>
        <p:nvSpPr>
          <p:cNvPr id="6" name="Rectangle 5"/>
          <p:cNvSpPr/>
          <p:nvPr/>
        </p:nvSpPr>
        <p:spPr>
          <a:xfrm>
            <a:off x="6625263" y="2620348"/>
            <a:ext cx="4271336" cy="3046988"/>
          </a:xfrm>
          <a:prstGeom prst="rect">
            <a:avLst/>
          </a:prstGeom>
        </p:spPr>
        <p:txBody>
          <a:bodyPr wrap="square">
            <a:spAutoFit/>
          </a:bodyPr>
          <a:lstStyle/>
          <a:p>
            <a:r>
              <a:rPr lang="en-US" sz="3200" dirty="0">
                <a:solidFill>
                  <a:srgbClr val="434343"/>
                </a:solidFill>
                <a:latin typeface="Arial" panose="020B0604020202020204" pitchFamily="34" charset="0"/>
              </a:rPr>
              <a:t>BIBLE- </a:t>
            </a:r>
            <a:endParaRPr lang="en-US" sz="3200" dirty="0" smtClean="0">
              <a:solidFill>
                <a:srgbClr val="434343"/>
              </a:solidFill>
              <a:latin typeface="Arial" panose="020B0604020202020204" pitchFamily="34" charset="0"/>
            </a:endParaRPr>
          </a:p>
          <a:p>
            <a:r>
              <a:rPr lang="en-US" sz="3200" b="1" dirty="0">
                <a:solidFill>
                  <a:srgbClr val="434343"/>
                </a:solidFill>
                <a:latin typeface="Arial" panose="020B0604020202020204" pitchFamily="34" charset="0"/>
              </a:rPr>
              <a:t>	</a:t>
            </a:r>
            <a:r>
              <a:rPr lang="en-US" sz="3200" b="1" u="sng" dirty="0" smtClean="0">
                <a:solidFill>
                  <a:srgbClr val="434343"/>
                </a:solidFill>
                <a:latin typeface="Arial" panose="020B0604020202020204" pitchFamily="34" charset="0"/>
              </a:rPr>
              <a:t>B</a:t>
            </a:r>
            <a:r>
              <a:rPr lang="en-US" sz="3200" dirty="0" smtClean="0">
                <a:solidFill>
                  <a:srgbClr val="434343"/>
                </a:solidFill>
                <a:latin typeface="Arial" panose="020B0604020202020204" pitchFamily="34" charset="0"/>
              </a:rPr>
              <a:t>asic </a:t>
            </a:r>
          </a:p>
          <a:p>
            <a:r>
              <a:rPr lang="en-US" sz="3200" b="1" dirty="0">
                <a:solidFill>
                  <a:srgbClr val="434343"/>
                </a:solidFill>
                <a:latin typeface="Arial" panose="020B0604020202020204" pitchFamily="34" charset="0"/>
              </a:rPr>
              <a:t>	</a:t>
            </a:r>
            <a:r>
              <a:rPr lang="en-US" sz="3200" b="1" u="sng" dirty="0" smtClean="0">
                <a:solidFill>
                  <a:srgbClr val="434343"/>
                </a:solidFill>
                <a:latin typeface="Arial" panose="020B0604020202020204" pitchFamily="34" charset="0"/>
              </a:rPr>
              <a:t>I</a:t>
            </a:r>
            <a:r>
              <a:rPr lang="en-US" sz="3200" dirty="0" smtClean="0">
                <a:solidFill>
                  <a:srgbClr val="434343"/>
                </a:solidFill>
                <a:latin typeface="Arial" panose="020B0604020202020204" pitchFamily="34" charset="0"/>
              </a:rPr>
              <a:t>nstructions </a:t>
            </a:r>
          </a:p>
          <a:p>
            <a:r>
              <a:rPr lang="en-US" sz="3200" b="1" dirty="0">
                <a:solidFill>
                  <a:srgbClr val="434343"/>
                </a:solidFill>
                <a:latin typeface="Arial" panose="020B0604020202020204" pitchFamily="34" charset="0"/>
              </a:rPr>
              <a:t>	</a:t>
            </a:r>
            <a:r>
              <a:rPr lang="en-US" sz="3200" b="1" u="sng" dirty="0" smtClean="0">
                <a:solidFill>
                  <a:srgbClr val="434343"/>
                </a:solidFill>
                <a:latin typeface="Arial" panose="020B0604020202020204" pitchFamily="34" charset="0"/>
              </a:rPr>
              <a:t>B</a:t>
            </a:r>
            <a:r>
              <a:rPr lang="en-US" sz="3200" dirty="0" smtClean="0">
                <a:solidFill>
                  <a:srgbClr val="434343"/>
                </a:solidFill>
                <a:latin typeface="Arial" panose="020B0604020202020204" pitchFamily="34" charset="0"/>
              </a:rPr>
              <a:t>efore </a:t>
            </a:r>
          </a:p>
          <a:p>
            <a:r>
              <a:rPr lang="en-US" sz="3200" b="1" dirty="0">
                <a:solidFill>
                  <a:srgbClr val="434343"/>
                </a:solidFill>
                <a:latin typeface="Arial" panose="020B0604020202020204" pitchFamily="34" charset="0"/>
              </a:rPr>
              <a:t>	</a:t>
            </a:r>
            <a:r>
              <a:rPr lang="en-US" sz="3200" b="1" u="sng" dirty="0" smtClean="0">
                <a:solidFill>
                  <a:srgbClr val="434343"/>
                </a:solidFill>
                <a:latin typeface="Arial" panose="020B0604020202020204" pitchFamily="34" charset="0"/>
              </a:rPr>
              <a:t>L</a:t>
            </a:r>
            <a:r>
              <a:rPr lang="en-US" sz="3200" dirty="0" smtClean="0">
                <a:solidFill>
                  <a:srgbClr val="434343"/>
                </a:solidFill>
                <a:latin typeface="Arial" panose="020B0604020202020204" pitchFamily="34" charset="0"/>
              </a:rPr>
              <a:t>eaving </a:t>
            </a:r>
          </a:p>
          <a:p>
            <a:r>
              <a:rPr lang="en-US" sz="3200" b="1" dirty="0">
                <a:solidFill>
                  <a:srgbClr val="434343"/>
                </a:solidFill>
                <a:latin typeface="Arial" panose="020B0604020202020204" pitchFamily="34" charset="0"/>
              </a:rPr>
              <a:t>	</a:t>
            </a:r>
            <a:r>
              <a:rPr lang="en-US" sz="3200" b="1" u="sng" dirty="0" smtClean="0">
                <a:solidFill>
                  <a:srgbClr val="434343"/>
                </a:solidFill>
                <a:latin typeface="Arial" panose="020B0604020202020204" pitchFamily="34" charset="0"/>
              </a:rPr>
              <a:t>E</a:t>
            </a:r>
            <a:r>
              <a:rPr lang="en-US" sz="3200" dirty="0" smtClean="0">
                <a:solidFill>
                  <a:srgbClr val="434343"/>
                </a:solidFill>
                <a:latin typeface="Arial" panose="020B0604020202020204" pitchFamily="34" charset="0"/>
              </a:rPr>
              <a:t>arth</a:t>
            </a:r>
            <a:endParaRPr lang="en-US" sz="3200" dirty="0"/>
          </a:p>
        </p:txBody>
      </p:sp>
    </p:spTree>
    <p:extLst>
      <p:ext uri="{BB962C8B-B14F-4D97-AF65-F5344CB8AC3E}">
        <p14:creationId xmlns:p14="http://schemas.microsoft.com/office/powerpoint/2010/main" val="59901180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3rd - 6th </a:t>
            </a:r>
            <a:r>
              <a:rPr lang="en-US" dirty="0"/>
              <a:t>Graders Activities</a:t>
            </a:r>
          </a:p>
        </p:txBody>
      </p:sp>
      <p:sp>
        <p:nvSpPr>
          <p:cNvPr id="3" name="Rectangle 2"/>
          <p:cNvSpPr/>
          <p:nvPr/>
        </p:nvSpPr>
        <p:spPr>
          <a:xfrm>
            <a:off x="1371600" y="2559388"/>
            <a:ext cx="5252720" cy="1477328"/>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r>
              <a:rPr lang="en-US" dirty="0"/>
              <a:t>Ask your child to tell you what a night light or a flashlight is for. Tell them that in the Bible (Psalm 119:105) the Bible is described as a lamp.  Ask them how can a book be a lamp?  What are some of its characteristics?</a:t>
            </a:r>
          </a:p>
        </p:txBody>
      </p:sp>
      <p:sp>
        <p:nvSpPr>
          <p:cNvPr id="4" name="Rectangle 3"/>
          <p:cNvSpPr/>
          <p:nvPr/>
        </p:nvSpPr>
        <p:spPr>
          <a:xfrm>
            <a:off x="6786880" y="3017908"/>
            <a:ext cx="4013200" cy="1200329"/>
          </a:xfrm>
          <a:prstGeom prst="rect">
            <a:avLst/>
          </a:prstGeom>
        </p:spPr>
        <p:style>
          <a:lnRef idx="3">
            <a:schemeClr val="lt1"/>
          </a:lnRef>
          <a:fillRef idx="1">
            <a:schemeClr val="accent4"/>
          </a:fillRef>
          <a:effectRef idx="1">
            <a:schemeClr val="accent4"/>
          </a:effectRef>
          <a:fontRef idx="minor">
            <a:schemeClr val="lt1"/>
          </a:fontRef>
        </p:style>
        <p:txBody>
          <a:bodyPr wrap="square">
            <a:spAutoFit/>
          </a:bodyPr>
          <a:lstStyle/>
          <a:p>
            <a:r>
              <a:rPr lang="en-US" dirty="0">
                <a:solidFill>
                  <a:srgbClr val="434343"/>
                </a:solidFill>
                <a:latin typeface="Arial" panose="020B0604020202020204" pitchFamily="34" charset="0"/>
              </a:rPr>
              <a:t>Read the parable of the Good Samaritan (Luke 10:25-37). Ask your child to retell the story in his/her own words.</a:t>
            </a:r>
            <a:endParaRPr lang="en-US" dirty="0"/>
          </a:p>
        </p:txBody>
      </p:sp>
      <p:sp>
        <p:nvSpPr>
          <p:cNvPr id="5" name="Rectangle 4"/>
          <p:cNvSpPr/>
          <p:nvPr/>
        </p:nvSpPr>
        <p:spPr>
          <a:xfrm>
            <a:off x="1371600" y="4891736"/>
            <a:ext cx="7650480" cy="1077218"/>
          </a:xfrm>
          <a:prstGeom prst="rect">
            <a:avLst/>
          </a:prstGeom>
        </p:spPr>
        <p:txBody>
          <a:bodyPr wrap="square">
            <a:spAutoFit/>
          </a:bodyPr>
          <a:lstStyle/>
          <a:p>
            <a:r>
              <a:rPr lang="en-US" sz="3200" b="1" dirty="0" smtClean="0"/>
              <a:t>3-5</a:t>
            </a:r>
            <a:r>
              <a:rPr lang="en-US" sz="3200" b="1" baseline="30000" dirty="0" smtClean="0"/>
              <a:t>th</a:t>
            </a:r>
            <a:r>
              <a:rPr lang="en-US" sz="3200" b="1" dirty="0" smtClean="0"/>
              <a:t> </a:t>
            </a:r>
            <a:r>
              <a:rPr lang="en-US" sz="3200" u="sng" dirty="0">
                <a:hlinkClick r:id="rId2"/>
              </a:rPr>
              <a:t>September Monthly Assessment </a:t>
            </a:r>
            <a:r>
              <a:rPr lang="en-US" sz="3200" u="sng" dirty="0" err="1" smtClean="0">
                <a:hlinkClick r:id="rId2"/>
              </a:rPr>
              <a:t>3rd-5</a:t>
            </a:r>
            <a:r>
              <a:rPr lang="en-US" sz="3200" u="sng" baseline="30000" dirty="0" err="1" smtClean="0">
                <a:hlinkClick r:id="rId2"/>
              </a:rPr>
              <a:t>th</a:t>
            </a:r>
            <a:endParaRPr lang="en-US" sz="3200" u="sng" dirty="0" smtClean="0"/>
          </a:p>
          <a:p>
            <a:r>
              <a:rPr lang="en-US" sz="3200" b="1" dirty="0" smtClean="0"/>
              <a:t>6-8</a:t>
            </a:r>
            <a:r>
              <a:rPr lang="en-US" sz="3200" b="1" baseline="30000" dirty="0" smtClean="0"/>
              <a:t>th </a:t>
            </a:r>
            <a:r>
              <a:rPr lang="en-US" sz="3200" u="sng" dirty="0">
                <a:hlinkClick r:id="rId3"/>
              </a:rPr>
              <a:t>September Monthly Assessment </a:t>
            </a:r>
            <a:r>
              <a:rPr lang="en-US" sz="3200" u="sng" dirty="0" err="1">
                <a:hlinkClick r:id="rId3"/>
              </a:rPr>
              <a:t>6th-8th</a:t>
            </a:r>
            <a:endParaRPr lang="en-US" sz="3200" dirty="0"/>
          </a:p>
        </p:txBody>
      </p:sp>
      <p:sp>
        <p:nvSpPr>
          <p:cNvPr id="6" name="Rectangle 5"/>
          <p:cNvSpPr/>
          <p:nvPr/>
        </p:nvSpPr>
        <p:spPr>
          <a:xfrm>
            <a:off x="6786880" y="2559388"/>
            <a:ext cx="4013200" cy="400110"/>
          </a:xfrm>
          <a:prstGeom prst="rect">
            <a:avLst/>
          </a:prstGeom>
        </p:spPr>
        <p:style>
          <a:lnRef idx="3">
            <a:schemeClr val="lt1"/>
          </a:lnRef>
          <a:fillRef idx="1">
            <a:schemeClr val="accent5"/>
          </a:fillRef>
          <a:effectRef idx="1">
            <a:schemeClr val="accent5"/>
          </a:effectRef>
          <a:fontRef idx="minor">
            <a:schemeClr val="lt1"/>
          </a:fontRef>
        </p:style>
        <p:txBody>
          <a:bodyPr wrap="square">
            <a:spAutoFit/>
          </a:bodyPr>
          <a:lstStyle/>
          <a:p>
            <a:r>
              <a:rPr lang="en-US" sz="2000" dirty="0" smtClean="0">
                <a:solidFill>
                  <a:srgbClr val="434343"/>
                </a:solidFill>
                <a:latin typeface="Arial" panose="020B0604020202020204" pitchFamily="34" charset="0"/>
              </a:rPr>
              <a:t>Find the Archangels in the Bible</a:t>
            </a:r>
            <a:endParaRPr lang="en-US" sz="2000" dirty="0"/>
          </a:p>
        </p:txBody>
      </p:sp>
      <p:sp>
        <p:nvSpPr>
          <p:cNvPr id="7" name="Rectangle 6"/>
          <p:cNvSpPr/>
          <p:nvPr/>
        </p:nvSpPr>
        <p:spPr>
          <a:xfrm>
            <a:off x="1371600" y="4448605"/>
            <a:ext cx="5270995" cy="523220"/>
          </a:xfrm>
          <a:prstGeom prst="rect">
            <a:avLst/>
          </a:prstGeom>
        </p:spPr>
        <p:txBody>
          <a:bodyPr wrap="none">
            <a:spAutoFit/>
          </a:bodyPr>
          <a:lstStyle/>
          <a:p>
            <a:r>
              <a:rPr lang="en-US" sz="2800" b="1" dirty="0"/>
              <a:t>Complete September assessment </a:t>
            </a:r>
            <a:endParaRPr lang="en-US" sz="2800" dirty="0"/>
          </a:p>
        </p:txBody>
      </p:sp>
    </p:spTree>
    <p:extLst>
      <p:ext uri="{BB962C8B-B14F-4D97-AF65-F5344CB8AC3E}">
        <p14:creationId xmlns:p14="http://schemas.microsoft.com/office/powerpoint/2010/main" val="370673122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Closing Prayer</a:t>
            </a:r>
            <a:endParaRPr lang="en-US" dirty="0"/>
          </a:p>
        </p:txBody>
      </p:sp>
      <p:sp>
        <p:nvSpPr>
          <p:cNvPr id="3" name="Content Placeholder 2"/>
          <p:cNvSpPr>
            <a:spLocks noGrp="1"/>
          </p:cNvSpPr>
          <p:nvPr>
            <p:ph idx="1"/>
          </p:nvPr>
        </p:nvSpPr>
        <p:spPr>
          <a:xfrm>
            <a:off x="1295401" y="2556932"/>
            <a:ext cx="6476999" cy="3318936"/>
          </a:xfrm>
        </p:spPr>
        <p:txBody>
          <a:bodyPr>
            <a:normAutofit fontScale="92500" lnSpcReduction="10000"/>
          </a:bodyPr>
          <a:lstStyle/>
          <a:p>
            <a:pPr marL="0" indent="0">
              <a:buNone/>
            </a:pPr>
            <a:r>
              <a:rPr lang="en-US" dirty="0"/>
              <a:t>We praise you and thank you glorious Lord Jesus Christ, for being present among us and in us. In us you praise the Father with the voice of the Spirit, whom you have given us. Lord, may this voice of the Spirit be roused in us as we listen to the words of Scripture in a manner that is worthy and fitting, appropriate to the meaning of the text and in harmony with what is revealed to us. Make us ready to recognize how we can correspond to the teaching and example proposed to us, for you are God, living and reigning for ever and ever, Amen.</a:t>
            </a:r>
          </a:p>
        </p:txBody>
      </p:sp>
      <p:sp>
        <p:nvSpPr>
          <p:cNvPr id="4" name="Explosion 2 3"/>
          <p:cNvSpPr/>
          <p:nvPr/>
        </p:nvSpPr>
        <p:spPr>
          <a:xfrm>
            <a:off x="8026400" y="848359"/>
            <a:ext cx="3535680" cy="2875280"/>
          </a:xfrm>
          <a:prstGeom prst="irregularSeal2">
            <a:avLst/>
          </a:prstGeom>
        </p:spPr>
        <p:style>
          <a:lnRef idx="3">
            <a:schemeClr val="lt1"/>
          </a:lnRef>
          <a:fillRef idx="1">
            <a:schemeClr val="accent4"/>
          </a:fillRef>
          <a:effectRef idx="1">
            <a:schemeClr val="accent4"/>
          </a:effectRef>
          <a:fontRef idx="minor">
            <a:schemeClr val="lt1"/>
          </a:fontRef>
        </p:style>
        <p:txBody>
          <a:bodyPr lIns="0" tIns="0" rIns="0" bIns="0" rtlCol="0" anchor="ctr"/>
          <a:lstStyle/>
          <a:p>
            <a:pPr algn="ctr"/>
            <a:r>
              <a:rPr lang="en-US" b="1" i="1" dirty="0"/>
              <a:t>A prayer you can use before reading </a:t>
            </a:r>
            <a:r>
              <a:rPr lang="en-US" b="1" i="1" dirty="0" smtClean="0"/>
              <a:t>the Bible</a:t>
            </a:r>
            <a:endParaRPr lang="en-US" dirty="0"/>
          </a:p>
        </p:txBody>
      </p:sp>
      <p:sp>
        <p:nvSpPr>
          <p:cNvPr id="5" name="Rectangle 4"/>
          <p:cNvSpPr/>
          <p:nvPr/>
        </p:nvSpPr>
        <p:spPr>
          <a:xfrm>
            <a:off x="8181501" y="3888461"/>
            <a:ext cx="2514278" cy="369332"/>
          </a:xfrm>
          <a:prstGeom prst="rect">
            <a:avLst/>
          </a:prstGeom>
        </p:spPr>
        <p:txBody>
          <a:bodyPr wrap="none">
            <a:spAutoFit/>
          </a:bodyPr>
          <a:lstStyle/>
          <a:p>
            <a:r>
              <a:rPr lang="en-US" u="sng" dirty="0">
                <a:solidFill>
                  <a:srgbClr val="000000"/>
                </a:solidFill>
                <a:latin typeface="Verdana" panose="020B0604030504040204" pitchFamily="34" charset="0"/>
              </a:rPr>
              <a:t>Community Meeting</a:t>
            </a:r>
            <a:endParaRPr lang="en-US" u="sng" dirty="0"/>
          </a:p>
        </p:txBody>
      </p:sp>
      <p:sp>
        <p:nvSpPr>
          <p:cNvPr id="6" name="Rectangle 5"/>
          <p:cNvSpPr/>
          <p:nvPr/>
        </p:nvSpPr>
        <p:spPr>
          <a:xfrm>
            <a:off x="7843520" y="4216400"/>
            <a:ext cx="3053078" cy="1754326"/>
          </a:xfrm>
          <a:prstGeom prst="rect">
            <a:avLst/>
          </a:prstGeom>
        </p:spPr>
        <p:txBody>
          <a:bodyPr wrap="square">
            <a:spAutoFit/>
          </a:bodyPr>
          <a:lstStyle/>
          <a:p>
            <a:pPr algn="ctr"/>
            <a:r>
              <a:rPr lang="en-US" dirty="0" smtClean="0">
                <a:solidFill>
                  <a:srgbClr val="202124"/>
                </a:solidFill>
                <a:latin typeface="Roboto"/>
              </a:rPr>
              <a:t>Sunday Oct. 4, 2020</a:t>
            </a:r>
            <a:br>
              <a:rPr lang="en-US" dirty="0" smtClean="0">
                <a:solidFill>
                  <a:srgbClr val="202124"/>
                </a:solidFill>
                <a:latin typeface="Roboto"/>
              </a:rPr>
            </a:br>
            <a:r>
              <a:rPr lang="en-US" dirty="0" smtClean="0">
                <a:solidFill>
                  <a:srgbClr val="202124"/>
                </a:solidFill>
                <a:latin typeface="Roboto"/>
              </a:rPr>
              <a:t>@ </a:t>
            </a:r>
            <a:r>
              <a:rPr lang="en-US" dirty="0" err="1" smtClean="0">
                <a:solidFill>
                  <a:srgbClr val="202124"/>
                </a:solidFill>
                <a:latin typeface="Roboto"/>
              </a:rPr>
              <a:t>HT</a:t>
            </a:r>
            <a:r>
              <a:rPr lang="en-US" dirty="0" smtClean="0">
                <a:solidFill>
                  <a:srgbClr val="202124"/>
                </a:solidFill>
                <a:latin typeface="Roboto"/>
              </a:rPr>
              <a:t> (Back lot)</a:t>
            </a:r>
            <a:endParaRPr lang="en-US" dirty="0" smtClean="0">
              <a:solidFill>
                <a:srgbClr val="202124"/>
              </a:solidFill>
              <a:latin typeface="Roboto"/>
            </a:endParaRPr>
          </a:p>
          <a:p>
            <a:pPr algn="ctr"/>
            <a:r>
              <a:rPr lang="en-US" dirty="0" err="1" smtClean="0">
                <a:solidFill>
                  <a:srgbClr val="202124"/>
                </a:solidFill>
                <a:latin typeface="Roboto"/>
              </a:rPr>
              <a:t>1pm-2pm</a:t>
            </a:r>
            <a:r>
              <a:rPr lang="en-US" dirty="0" smtClean="0">
                <a:solidFill>
                  <a:srgbClr val="202124"/>
                </a:solidFill>
                <a:latin typeface="Roboto"/>
              </a:rPr>
              <a:t> </a:t>
            </a:r>
            <a:r>
              <a:rPr lang="en-US" b="1" i="1" dirty="0" smtClean="0">
                <a:solidFill>
                  <a:srgbClr val="202124"/>
                </a:solidFill>
                <a:latin typeface="Roboto"/>
              </a:rPr>
              <a:t>or</a:t>
            </a:r>
            <a:r>
              <a:rPr lang="en-US" dirty="0" smtClean="0">
                <a:solidFill>
                  <a:srgbClr val="202124"/>
                </a:solidFill>
                <a:latin typeface="Roboto"/>
              </a:rPr>
              <a:t> </a:t>
            </a:r>
          </a:p>
          <a:p>
            <a:pPr algn="ctr"/>
            <a:r>
              <a:rPr lang="en-US" dirty="0" smtClean="0">
                <a:solidFill>
                  <a:srgbClr val="202124"/>
                </a:solidFill>
                <a:latin typeface="Roboto"/>
              </a:rPr>
              <a:t>Life Chain</a:t>
            </a:r>
          </a:p>
          <a:p>
            <a:pPr algn="ctr"/>
            <a:r>
              <a:rPr lang="en-US" dirty="0" smtClean="0">
                <a:solidFill>
                  <a:srgbClr val="202124"/>
                </a:solidFill>
                <a:latin typeface="Roboto"/>
              </a:rPr>
              <a:t>@ </a:t>
            </a:r>
            <a:r>
              <a:rPr lang="en-US" dirty="0" err="1" smtClean="0">
                <a:solidFill>
                  <a:srgbClr val="202124"/>
                </a:solidFill>
                <a:latin typeface="Roboto"/>
              </a:rPr>
              <a:t>BT&amp;T</a:t>
            </a:r>
            <a:r>
              <a:rPr lang="en-US" dirty="0" smtClean="0">
                <a:solidFill>
                  <a:srgbClr val="202124"/>
                </a:solidFill>
                <a:latin typeface="Roboto"/>
              </a:rPr>
              <a:t> Bank</a:t>
            </a:r>
          </a:p>
          <a:p>
            <a:pPr algn="ctr"/>
            <a:r>
              <a:rPr lang="en-US" dirty="0" err="1" smtClean="0">
                <a:solidFill>
                  <a:srgbClr val="202124"/>
                </a:solidFill>
                <a:latin typeface="Roboto"/>
              </a:rPr>
              <a:t>2pm-3pm</a:t>
            </a:r>
            <a:r>
              <a:rPr lang="en-US" dirty="0" smtClean="0">
                <a:solidFill>
                  <a:srgbClr val="202124"/>
                </a:solidFill>
                <a:latin typeface="Roboto"/>
              </a:rPr>
              <a:t> </a:t>
            </a:r>
            <a:endParaRPr lang="en-US" dirty="0"/>
          </a:p>
        </p:txBody>
      </p:sp>
    </p:spTree>
    <p:extLst>
      <p:ext uri="{BB962C8B-B14F-4D97-AF65-F5344CB8AC3E}">
        <p14:creationId xmlns:p14="http://schemas.microsoft.com/office/powerpoint/2010/main" val="1083106724"/>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B15E28"/>
      </a:accent1>
      <a:accent2>
        <a:srgbClr val="B13228"/>
      </a:accent2>
      <a:accent3>
        <a:srgbClr val="8B7B56"/>
      </a:accent3>
      <a:accent4>
        <a:srgbClr val="E09C41"/>
      </a:accent4>
      <a:accent5>
        <a:srgbClr val="9EAE51"/>
      </a:accent5>
      <a:accent6>
        <a:srgbClr val="6E7355"/>
      </a:accent6>
      <a:hlink>
        <a:srgbClr val="D37A21"/>
      </a:hlink>
      <a:folHlink>
        <a:srgbClr val="CA8F55"/>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039A4B3-0617-4CFC-B614-27363ECC28AC}"/>
    </a:ext>
  </a:extLst>
</a:theme>
</file>

<file path=docProps/app.xml><?xml version="1.0" encoding="utf-8"?>
<Properties xmlns="http://schemas.openxmlformats.org/officeDocument/2006/extended-properties" xmlns:vt="http://schemas.openxmlformats.org/officeDocument/2006/docPropsVTypes">
  <Template>TM02900743[[fn=Organic]]</Template>
  <TotalTime>125</TotalTime>
  <Words>857</Words>
  <Application>Microsoft Office PowerPoint</Application>
  <PresentationFormat>Widescreen</PresentationFormat>
  <Paragraphs>98</Paragraphs>
  <Slides>16</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16</vt:i4>
      </vt:variant>
    </vt:vector>
  </HeadingPairs>
  <TitlesOfParts>
    <vt:vector size="25" baseType="lpstr">
      <vt:lpstr>Arial</vt:lpstr>
      <vt:lpstr>Courier New</vt:lpstr>
      <vt:lpstr>Garamond</vt:lpstr>
      <vt:lpstr>Museo Sans Cyrl</vt:lpstr>
      <vt:lpstr>Roboto</vt:lpstr>
      <vt:lpstr>system-ui</vt:lpstr>
      <vt:lpstr>Verdana</vt:lpstr>
      <vt:lpstr>Wingdings</vt:lpstr>
      <vt:lpstr>Organic</vt:lpstr>
      <vt:lpstr>Week 3 The Bible: God’s Love Letter to Humanity</vt:lpstr>
      <vt:lpstr>Opening Prayer</vt:lpstr>
      <vt:lpstr>PowerPoint Presentation</vt:lpstr>
      <vt:lpstr>Scripture Reflection</vt:lpstr>
      <vt:lpstr>Bibles for Children</vt:lpstr>
      <vt:lpstr>Who are the authors of the bible?</vt:lpstr>
      <vt:lpstr>PowerPoint Presentation</vt:lpstr>
      <vt:lpstr>How to make a list? (Criteria for Canon)</vt:lpstr>
      <vt:lpstr>How to read?</vt:lpstr>
      <vt:lpstr>Prayers</vt:lpstr>
      <vt:lpstr>Feast of Michael, Raphael, and Gabriel</vt:lpstr>
      <vt:lpstr>1st and 2nd Graders Highlights </vt:lpstr>
      <vt:lpstr>1st and 2nd Graders Activities</vt:lpstr>
      <vt:lpstr>3rd - 6th Graders Highlights</vt:lpstr>
      <vt:lpstr>3rd - 6th Graders Activities</vt:lpstr>
      <vt:lpstr>Closing Prayer</vt:lpstr>
    </vt:vector>
  </TitlesOfParts>
  <Company>Kilpatrick, Townsend &amp; Stockton LLP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Week 3 The Bible: God’s Love Letter to Humanity</dc:title>
  <dc:creator>Fredlake, Keith</dc:creator>
  <cp:lastModifiedBy>Fredlake, Keith</cp:lastModifiedBy>
  <cp:revision>9</cp:revision>
  <dcterms:created xsi:type="dcterms:W3CDTF">2020-09-29T16:59:17Z</dcterms:created>
  <dcterms:modified xsi:type="dcterms:W3CDTF">2020-09-29T22:56:39Z</dcterms:modified>
</cp:coreProperties>
</file>