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84" r:id="rId4"/>
    <p:sldId id="285" r:id="rId5"/>
    <p:sldId id="283" r:id="rId6"/>
    <p:sldId id="286" r:id="rId7"/>
    <p:sldId id="258" r:id="rId8"/>
    <p:sldId id="259" r:id="rId9"/>
    <p:sldId id="260" r:id="rId10"/>
    <p:sldId id="264" r:id="rId11"/>
    <p:sldId id="287" r:id="rId12"/>
    <p:sldId id="289" r:id="rId13"/>
    <p:sldId id="288" r:id="rId14"/>
    <p:sldId id="265" r:id="rId15"/>
    <p:sldId id="266" r:id="rId16"/>
    <p:sldId id="267" r:id="rId17"/>
    <p:sldId id="29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79831" autoAdjust="0"/>
  </p:normalViewPr>
  <p:slideViewPr>
    <p:cSldViewPr snapToGrid="0">
      <p:cViewPr varScale="1">
        <p:scale>
          <a:sx n="94" d="100"/>
          <a:sy n="94" d="100"/>
        </p:scale>
        <p:origin x="112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BDADCE-9898-4210-966B-A0328FFD538F}" type="doc">
      <dgm:prSet loTypeId="urn:microsoft.com/office/officeart/2005/8/layout/pList1" loCatId="list" qsTypeId="urn:microsoft.com/office/officeart/2005/8/quickstyle/simple1" qsCatId="simple" csTypeId="urn:microsoft.com/office/officeart/2005/8/colors/colorful4" csCatId="colorful" phldr="1"/>
      <dgm:spPr/>
      <dgm:t>
        <a:bodyPr/>
        <a:lstStyle/>
        <a:p>
          <a:endParaRPr lang="en-US"/>
        </a:p>
      </dgm:t>
    </dgm:pt>
    <dgm:pt modelId="{61E1E737-680D-487E-9B57-7DC85774B0BA}">
      <dgm:prSet/>
      <dgm:spPr/>
      <dgm:t>
        <a:bodyPr/>
        <a:lstStyle/>
        <a:p>
          <a:pPr rtl="0"/>
          <a:r>
            <a:rPr lang="en-US" dirty="0" smtClean="0"/>
            <a:t>What does that mean?</a:t>
          </a:r>
          <a:endParaRPr lang="en-US" dirty="0"/>
        </a:p>
      </dgm:t>
    </dgm:pt>
    <dgm:pt modelId="{6A66BB45-B8B3-425F-B4A3-AE76549C05FA}" type="parTrans" cxnId="{C967F31E-B279-468E-B228-2DA4B4332D76}">
      <dgm:prSet/>
      <dgm:spPr/>
      <dgm:t>
        <a:bodyPr/>
        <a:lstStyle/>
        <a:p>
          <a:endParaRPr lang="en-US"/>
        </a:p>
      </dgm:t>
    </dgm:pt>
    <dgm:pt modelId="{4F08C404-ADFE-4A9C-85D5-C0D0DEB7B43B}" type="sibTrans" cxnId="{C967F31E-B279-468E-B228-2DA4B4332D76}">
      <dgm:prSet/>
      <dgm:spPr/>
      <dgm:t>
        <a:bodyPr/>
        <a:lstStyle/>
        <a:p>
          <a:endParaRPr lang="en-US"/>
        </a:p>
      </dgm:t>
    </dgm:pt>
    <dgm:pt modelId="{0DEAB263-093C-4A44-B9F9-815F10C9399A}">
      <dgm:prSet/>
      <dgm:spPr/>
      <dgm:t>
        <a:bodyPr/>
        <a:lstStyle/>
        <a:p>
          <a:pPr rtl="0"/>
          <a:r>
            <a:rPr lang="en-US" dirty="0" smtClean="0"/>
            <a:t>Does that sound exhausting?</a:t>
          </a:r>
          <a:endParaRPr lang="en-US" dirty="0"/>
        </a:p>
      </dgm:t>
    </dgm:pt>
    <dgm:pt modelId="{4310AACB-8D83-414F-9EBF-12961F33E0AE}" type="parTrans" cxnId="{E4C0008E-D49D-46A3-88C5-E61141A5DB50}">
      <dgm:prSet/>
      <dgm:spPr/>
      <dgm:t>
        <a:bodyPr/>
        <a:lstStyle/>
        <a:p>
          <a:endParaRPr lang="en-US"/>
        </a:p>
      </dgm:t>
    </dgm:pt>
    <dgm:pt modelId="{91B8A872-9E90-46E4-8FF5-2B3228AF5665}" type="sibTrans" cxnId="{E4C0008E-D49D-46A3-88C5-E61141A5DB50}">
      <dgm:prSet/>
      <dgm:spPr/>
      <dgm:t>
        <a:bodyPr/>
        <a:lstStyle/>
        <a:p>
          <a:endParaRPr lang="en-US"/>
        </a:p>
      </dgm:t>
    </dgm:pt>
    <dgm:pt modelId="{1703FBC3-0847-4EEC-BEF8-333741DCDBB3}">
      <dgm:prSet/>
      <dgm:spPr/>
      <dgm:t>
        <a:bodyPr/>
        <a:lstStyle/>
        <a:p>
          <a:pPr rtl="0"/>
          <a:r>
            <a:rPr lang="en-US" dirty="0" smtClean="0"/>
            <a:t>Who has taken a pilgrimage?</a:t>
          </a:r>
          <a:endParaRPr lang="en-US" dirty="0"/>
        </a:p>
      </dgm:t>
    </dgm:pt>
    <dgm:pt modelId="{805C669B-93DA-41C9-9290-C247CC3E4466}" type="parTrans" cxnId="{7B462E79-7F68-46A9-A0C6-64933DCA1522}">
      <dgm:prSet/>
      <dgm:spPr/>
      <dgm:t>
        <a:bodyPr/>
        <a:lstStyle/>
        <a:p>
          <a:endParaRPr lang="en-US"/>
        </a:p>
      </dgm:t>
    </dgm:pt>
    <dgm:pt modelId="{767DB2BF-07D7-465B-AD45-61F5D86F69CD}" type="sibTrans" cxnId="{7B462E79-7F68-46A9-A0C6-64933DCA1522}">
      <dgm:prSet/>
      <dgm:spPr/>
      <dgm:t>
        <a:bodyPr/>
        <a:lstStyle/>
        <a:p>
          <a:endParaRPr lang="en-US"/>
        </a:p>
      </dgm:t>
    </dgm:pt>
    <dgm:pt modelId="{39544F6C-2F8E-40A4-BA04-01098E269856}">
      <dgm:prSet/>
      <dgm:spPr/>
      <dgm:t>
        <a:bodyPr/>
        <a:lstStyle/>
        <a:p>
          <a:pPr rtl="0"/>
          <a:r>
            <a:rPr lang="en-US" dirty="0" smtClean="0"/>
            <a:t>Where are we going on this pilgrimage? </a:t>
          </a:r>
          <a:endParaRPr lang="en-US" dirty="0"/>
        </a:p>
      </dgm:t>
    </dgm:pt>
    <dgm:pt modelId="{369A5160-B4AA-442E-87F7-EE8E75F50480}" type="parTrans" cxnId="{D6D2C2CF-DAA6-4D0F-96E2-FDE390EA4A64}">
      <dgm:prSet/>
      <dgm:spPr/>
      <dgm:t>
        <a:bodyPr/>
        <a:lstStyle/>
        <a:p>
          <a:endParaRPr lang="en-US"/>
        </a:p>
      </dgm:t>
    </dgm:pt>
    <dgm:pt modelId="{F82B2355-4B4B-4A76-BEF6-2FF66B51A691}" type="sibTrans" cxnId="{D6D2C2CF-DAA6-4D0F-96E2-FDE390EA4A64}">
      <dgm:prSet/>
      <dgm:spPr/>
      <dgm:t>
        <a:bodyPr/>
        <a:lstStyle/>
        <a:p>
          <a:endParaRPr lang="en-US"/>
        </a:p>
      </dgm:t>
    </dgm:pt>
    <dgm:pt modelId="{EAD38666-803B-4A7F-8D20-123CDCF3EF74}" type="pres">
      <dgm:prSet presAssocID="{81BDADCE-9898-4210-966B-A0328FFD538F}" presName="Name0" presStyleCnt="0">
        <dgm:presLayoutVars>
          <dgm:dir/>
          <dgm:resizeHandles val="exact"/>
        </dgm:presLayoutVars>
      </dgm:prSet>
      <dgm:spPr/>
      <dgm:t>
        <a:bodyPr/>
        <a:lstStyle/>
        <a:p>
          <a:endParaRPr lang="en-US"/>
        </a:p>
      </dgm:t>
    </dgm:pt>
    <dgm:pt modelId="{C93748DB-72F9-4D78-AA00-5B11B439140D}" type="pres">
      <dgm:prSet presAssocID="{61E1E737-680D-487E-9B57-7DC85774B0BA}" presName="compNode" presStyleCnt="0"/>
      <dgm:spPr/>
    </dgm:pt>
    <dgm:pt modelId="{42F239CB-0528-4075-AE41-50ED4BEA2A15}" type="pres">
      <dgm:prSet presAssocID="{61E1E737-680D-487E-9B57-7DC85774B0BA}" presName="pictRect" presStyleLbl="node1" presStyleIdx="0" presStyleCnt="4"/>
      <dgm:spPr/>
    </dgm:pt>
    <dgm:pt modelId="{AF37D11B-DE74-45A4-9FB0-4C6F011F5CEB}" type="pres">
      <dgm:prSet presAssocID="{61E1E737-680D-487E-9B57-7DC85774B0BA}" presName="textRect" presStyleLbl="revTx" presStyleIdx="0" presStyleCnt="4">
        <dgm:presLayoutVars>
          <dgm:bulletEnabled val="1"/>
        </dgm:presLayoutVars>
      </dgm:prSet>
      <dgm:spPr/>
      <dgm:t>
        <a:bodyPr/>
        <a:lstStyle/>
        <a:p>
          <a:endParaRPr lang="en-US"/>
        </a:p>
      </dgm:t>
    </dgm:pt>
    <dgm:pt modelId="{239FE520-8E20-4DAE-B4E4-50D4116FF36F}" type="pres">
      <dgm:prSet presAssocID="{4F08C404-ADFE-4A9C-85D5-C0D0DEB7B43B}" presName="sibTrans" presStyleLbl="sibTrans2D1" presStyleIdx="0" presStyleCnt="0"/>
      <dgm:spPr/>
      <dgm:t>
        <a:bodyPr/>
        <a:lstStyle/>
        <a:p>
          <a:endParaRPr lang="en-US"/>
        </a:p>
      </dgm:t>
    </dgm:pt>
    <dgm:pt modelId="{C5B8A2B1-7A9E-4E8D-9884-D9370D4BB714}" type="pres">
      <dgm:prSet presAssocID="{0DEAB263-093C-4A44-B9F9-815F10C9399A}" presName="compNode" presStyleCnt="0"/>
      <dgm:spPr/>
    </dgm:pt>
    <dgm:pt modelId="{FE3FE4B5-8C68-4949-AD26-5491DCBA9777}" type="pres">
      <dgm:prSet presAssocID="{0DEAB263-093C-4A44-B9F9-815F10C9399A}" presName="pictRect" presStyleLbl="node1" presStyleIdx="1" presStyleCnt="4"/>
      <dgm:spPr>
        <a:prstGeom prst="flowChartTerminator">
          <a:avLst/>
        </a:prstGeom>
      </dgm:spPr>
    </dgm:pt>
    <dgm:pt modelId="{7A64072E-2167-41CE-AE62-EC5D063DD0A6}" type="pres">
      <dgm:prSet presAssocID="{0DEAB263-093C-4A44-B9F9-815F10C9399A}" presName="textRect" presStyleLbl="revTx" presStyleIdx="1" presStyleCnt="4">
        <dgm:presLayoutVars>
          <dgm:bulletEnabled val="1"/>
        </dgm:presLayoutVars>
      </dgm:prSet>
      <dgm:spPr/>
      <dgm:t>
        <a:bodyPr/>
        <a:lstStyle/>
        <a:p>
          <a:endParaRPr lang="en-US"/>
        </a:p>
      </dgm:t>
    </dgm:pt>
    <dgm:pt modelId="{51D66A57-2CA8-4B2F-AEFE-747B7A33972E}" type="pres">
      <dgm:prSet presAssocID="{91B8A872-9E90-46E4-8FF5-2B3228AF5665}" presName="sibTrans" presStyleLbl="sibTrans2D1" presStyleIdx="0" presStyleCnt="0"/>
      <dgm:spPr/>
      <dgm:t>
        <a:bodyPr/>
        <a:lstStyle/>
        <a:p>
          <a:endParaRPr lang="en-US"/>
        </a:p>
      </dgm:t>
    </dgm:pt>
    <dgm:pt modelId="{06C60F34-95F6-426D-A717-4060F20DFD1C}" type="pres">
      <dgm:prSet presAssocID="{1703FBC3-0847-4EEC-BEF8-333741DCDBB3}" presName="compNode" presStyleCnt="0"/>
      <dgm:spPr/>
    </dgm:pt>
    <dgm:pt modelId="{481A4853-AE6B-45BF-BDDE-3055F39D515B}" type="pres">
      <dgm:prSet presAssocID="{1703FBC3-0847-4EEC-BEF8-333741DCDBB3}" presName="pictRect" presStyleLbl="node1" presStyleIdx="2" presStyleCnt="4"/>
      <dgm:spPr/>
    </dgm:pt>
    <dgm:pt modelId="{1F1C8689-F08C-4864-915E-3C454038F52C}" type="pres">
      <dgm:prSet presAssocID="{1703FBC3-0847-4EEC-BEF8-333741DCDBB3}" presName="textRect" presStyleLbl="revTx" presStyleIdx="2" presStyleCnt="4">
        <dgm:presLayoutVars>
          <dgm:bulletEnabled val="1"/>
        </dgm:presLayoutVars>
      </dgm:prSet>
      <dgm:spPr/>
      <dgm:t>
        <a:bodyPr/>
        <a:lstStyle/>
        <a:p>
          <a:endParaRPr lang="en-US"/>
        </a:p>
      </dgm:t>
    </dgm:pt>
    <dgm:pt modelId="{5ABD0DA3-342D-4909-B6C3-F50441131CEF}" type="pres">
      <dgm:prSet presAssocID="{767DB2BF-07D7-465B-AD45-61F5D86F69CD}" presName="sibTrans" presStyleLbl="sibTrans2D1" presStyleIdx="0" presStyleCnt="0"/>
      <dgm:spPr/>
      <dgm:t>
        <a:bodyPr/>
        <a:lstStyle/>
        <a:p>
          <a:endParaRPr lang="en-US"/>
        </a:p>
      </dgm:t>
    </dgm:pt>
    <dgm:pt modelId="{1749B49F-9456-428B-BB63-2D516478F434}" type="pres">
      <dgm:prSet presAssocID="{39544F6C-2F8E-40A4-BA04-01098E269856}" presName="compNode" presStyleCnt="0"/>
      <dgm:spPr/>
    </dgm:pt>
    <dgm:pt modelId="{A4956888-055D-4CA9-8B68-64084FAD5EE5}" type="pres">
      <dgm:prSet presAssocID="{39544F6C-2F8E-40A4-BA04-01098E269856}" presName="pictRect" presStyleLbl="node1" presStyleIdx="3" presStyleCnt="4"/>
      <dgm:spPr>
        <a:prstGeom prst="flowChartTerminator">
          <a:avLst/>
        </a:prstGeom>
      </dgm:spPr>
    </dgm:pt>
    <dgm:pt modelId="{CAD8C6B1-54EC-404F-BED8-F21603772DB8}" type="pres">
      <dgm:prSet presAssocID="{39544F6C-2F8E-40A4-BA04-01098E269856}" presName="textRect" presStyleLbl="revTx" presStyleIdx="3" presStyleCnt="4">
        <dgm:presLayoutVars>
          <dgm:bulletEnabled val="1"/>
        </dgm:presLayoutVars>
      </dgm:prSet>
      <dgm:spPr/>
      <dgm:t>
        <a:bodyPr/>
        <a:lstStyle/>
        <a:p>
          <a:endParaRPr lang="en-US"/>
        </a:p>
      </dgm:t>
    </dgm:pt>
  </dgm:ptLst>
  <dgm:cxnLst>
    <dgm:cxn modelId="{35B09A4C-A5B9-4B17-80B0-6CF63BF493F0}" type="presOf" srcId="{81BDADCE-9898-4210-966B-A0328FFD538F}" destId="{EAD38666-803B-4A7F-8D20-123CDCF3EF74}" srcOrd="0" destOrd="0" presId="urn:microsoft.com/office/officeart/2005/8/layout/pList1"/>
    <dgm:cxn modelId="{50BAACD1-9FB3-4EBC-8FAF-1ED1ECB7618D}" type="presOf" srcId="{767DB2BF-07D7-465B-AD45-61F5D86F69CD}" destId="{5ABD0DA3-342D-4909-B6C3-F50441131CEF}" srcOrd="0" destOrd="0" presId="urn:microsoft.com/office/officeart/2005/8/layout/pList1"/>
    <dgm:cxn modelId="{7B462E79-7F68-46A9-A0C6-64933DCA1522}" srcId="{81BDADCE-9898-4210-966B-A0328FFD538F}" destId="{1703FBC3-0847-4EEC-BEF8-333741DCDBB3}" srcOrd="2" destOrd="0" parTransId="{805C669B-93DA-41C9-9290-C247CC3E4466}" sibTransId="{767DB2BF-07D7-465B-AD45-61F5D86F69CD}"/>
    <dgm:cxn modelId="{05304A61-51C8-44C1-B9CC-02D930A87EC2}" type="presOf" srcId="{0DEAB263-093C-4A44-B9F9-815F10C9399A}" destId="{7A64072E-2167-41CE-AE62-EC5D063DD0A6}" srcOrd="0" destOrd="0" presId="urn:microsoft.com/office/officeart/2005/8/layout/pList1"/>
    <dgm:cxn modelId="{D6D2C2CF-DAA6-4D0F-96E2-FDE390EA4A64}" srcId="{81BDADCE-9898-4210-966B-A0328FFD538F}" destId="{39544F6C-2F8E-40A4-BA04-01098E269856}" srcOrd="3" destOrd="0" parTransId="{369A5160-B4AA-442E-87F7-EE8E75F50480}" sibTransId="{F82B2355-4B4B-4A76-BEF6-2FF66B51A691}"/>
    <dgm:cxn modelId="{F6B54D58-2D04-4C4B-8CEA-AA1388940C52}" type="presOf" srcId="{61E1E737-680D-487E-9B57-7DC85774B0BA}" destId="{AF37D11B-DE74-45A4-9FB0-4C6F011F5CEB}" srcOrd="0" destOrd="0" presId="urn:microsoft.com/office/officeart/2005/8/layout/pList1"/>
    <dgm:cxn modelId="{C967F31E-B279-468E-B228-2DA4B4332D76}" srcId="{81BDADCE-9898-4210-966B-A0328FFD538F}" destId="{61E1E737-680D-487E-9B57-7DC85774B0BA}" srcOrd="0" destOrd="0" parTransId="{6A66BB45-B8B3-425F-B4A3-AE76549C05FA}" sibTransId="{4F08C404-ADFE-4A9C-85D5-C0D0DEB7B43B}"/>
    <dgm:cxn modelId="{D31B183E-C5BB-40C5-9125-0245626021BF}" type="presOf" srcId="{39544F6C-2F8E-40A4-BA04-01098E269856}" destId="{CAD8C6B1-54EC-404F-BED8-F21603772DB8}" srcOrd="0" destOrd="0" presId="urn:microsoft.com/office/officeart/2005/8/layout/pList1"/>
    <dgm:cxn modelId="{3898D422-8685-402C-B0CD-E257AB90CDA9}" type="presOf" srcId="{1703FBC3-0847-4EEC-BEF8-333741DCDBB3}" destId="{1F1C8689-F08C-4864-915E-3C454038F52C}" srcOrd="0" destOrd="0" presId="urn:microsoft.com/office/officeart/2005/8/layout/pList1"/>
    <dgm:cxn modelId="{E4C0008E-D49D-46A3-88C5-E61141A5DB50}" srcId="{81BDADCE-9898-4210-966B-A0328FFD538F}" destId="{0DEAB263-093C-4A44-B9F9-815F10C9399A}" srcOrd="1" destOrd="0" parTransId="{4310AACB-8D83-414F-9EBF-12961F33E0AE}" sibTransId="{91B8A872-9E90-46E4-8FF5-2B3228AF5665}"/>
    <dgm:cxn modelId="{A7AC7DC7-B50D-47F0-8C1C-F8266CD811AA}" type="presOf" srcId="{91B8A872-9E90-46E4-8FF5-2B3228AF5665}" destId="{51D66A57-2CA8-4B2F-AEFE-747B7A33972E}" srcOrd="0" destOrd="0" presId="urn:microsoft.com/office/officeart/2005/8/layout/pList1"/>
    <dgm:cxn modelId="{CF9BA66F-1E4A-428F-A1EC-2F4C0F0CCE6C}" type="presOf" srcId="{4F08C404-ADFE-4A9C-85D5-C0D0DEB7B43B}" destId="{239FE520-8E20-4DAE-B4E4-50D4116FF36F}" srcOrd="0" destOrd="0" presId="urn:microsoft.com/office/officeart/2005/8/layout/pList1"/>
    <dgm:cxn modelId="{7EB4392C-020C-4EFB-8556-F98EDA779B27}" type="presParOf" srcId="{EAD38666-803B-4A7F-8D20-123CDCF3EF74}" destId="{C93748DB-72F9-4D78-AA00-5B11B439140D}" srcOrd="0" destOrd="0" presId="urn:microsoft.com/office/officeart/2005/8/layout/pList1"/>
    <dgm:cxn modelId="{255AB93C-A5FB-41CC-9B1D-6ADA6C37BE93}" type="presParOf" srcId="{C93748DB-72F9-4D78-AA00-5B11B439140D}" destId="{42F239CB-0528-4075-AE41-50ED4BEA2A15}" srcOrd="0" destOrd="0" presId="urn:microsoft.com/office/officeart/2005/8/layout/pList1"/>
    <dgm:cxn modelId="{605FBC93-4C6A-48BE-8D67-2A0C2A189A4C}" type="presParOf" srcId="{C93748DB-72F9-4D78-AA00-5B11B439140D}" destId="{AF37D11B-DE74-45A4-9FB0-4C6F011F5CEB}" srcOrd="1" destOrd="0" presId="urn:microsoft.com/office/officeart/2005/8/layout/pList1"/>
    <dgm:cxn modelId="{2E058677-26C1-44A3-B9D5-7D99BBCF93F4}" type="presParOf" srcId="{EAD38666-803B-4A7F-8D20-123CDCF3EF74}" destId="{239FE520-8E20-4DAE-B4E4-50D4116FF36F}" srcOrd="1" destOrd="0" presId="urn:microsoft.com/office/officeart/2005/8/layout/pList1"/>
    <dgm:cxn modelId="{B647CE09-5A46-42A8-B0AD-E0B031F2B806}" type="presParOf" srcId="{EAD38666-803B-4A7F-8D20-123CDCF3EF74}" destId="{C5B8A2B1-7A9E-4E8D-9884-D9370D4BB714}" srcOrd="2" destOrd="0" presId="urn:microsoft.com/office/officeart/2005/8/layout/pList1"/>
    <dgm:cxn modelId="{8CB2FFA6-A606-4CBC-9393-C0CA65EEEA37}" type="presParOf" srcId="{C5B8A2B1-7A9E-4E8D-9884-D9370D4BB714}" destId="{FE3FE4B5-8C68-4949-AD26-5491DCBA9777}" srcOrd="0" destOrd="0" presId="urn:microsoft.com/office/officeart/2005/8/layout/pList1"/>
    <dgm:cxn modelId="{B66BE983-300C-4C93-9B9E-8C309CCD3BCA}" type="presParOf" srcId="{C5B8A2B1-7A9E-4E8D-9884-D9370D4BB714}" destId="{7A64072E-2167-41CE-AE62-EC5D063DD0A6}" srcOrd="1" destOrd="0" presId="urn:microsoft.com/office/officeart/2005/8/layout/pList1"/>
    <dgm:cxn modelId="{7C02372D-168F-41A3-A4D5-4FD96606AB8C}" type="presParOf" srcId="{EAD38666-803B-4A7F-8D20-123CDCF3EF74}" destId="{51D66A57-2CA8-4B2F-AEFE-747B7A33972E}" srcOrd="3" destOrd="0" presId="urn:microsoft.com/office/officeart/2005/8/layout/pList1"/>
    <dgm:cxn modelId="{CAE0AF39-376A-4D2E-9118-8A0A64399DD0}" type="presParOf" srcId="{EAD38666-803B-4A7F-8D20-123CDCF3EF74}" destId="{06C60F34-95F6-426D-A717-4060F20DFD1C}" srcOrd="4" destOrd="0" presId="urn:microsoft.com/office/officeart/2005/8/layout/pList1"/>
    <dgm:cxn modelId="{417991B1-6E8C-4D6E-BDAC-E30DF4E7F9A3}" type="presParOf" srcId="{06C60F34-95F6-426D-A717-4060F20DFD1C}" destId="{481A4853-AE6B-45BF-BDDE-3055F39D515B}" srcOrd="0" destOrd="0" presId="urn:microsoft.com/office/officeart/2005/8/layout/pList1"/>
    <dgm:cxn modelId="{94C447CA-8552-4F9F-A0CE-A2FE9CAE6741}" type="presParOf" srcId="{06C60F34-95F6-426D-A717-4060F20DFD1C}" destId="{1F1C8689-F08C-4864-915E-3C454038F52C}" srcOrd="1" destOrd="0" presId="urn:microsoft.com/office/officeart/2005/8/layout/pList1"/>
    <dgm:cxn modelId="{DC962FD9-5320-4D3F-A89F-9C39C5D022B7}" type="presParOf" srcId="{EAD38666-803B-4A7F-8D20-123CDCF3EF74}" destId="{5ABD0DA3-342D-4909-B6C3-F50441131CEF}" srcOrd="5" destOrd="0" presId="urn:microsoft.com/office/officeart/2005/8/layout/pList1"/>
    <dgm:cxn modelId="{FAF86DCD-7E6F-49ED-96F4-02209F11066F}" type="presParOf" srcId="{EAD38666-803B-4A7F-8D20-123CDCF3EF74}" destId="{1749B49F-9456-428B-BB63-2D516478F434}" srcOrd="6" destOrd="0" presId="urn:microsoft.com/office/officeart/2005/8/layout/pList1"/>
    <dgm:cxn modelId="{BDC6B927-FBE3-4681-AC1B-B63699B14D13}" type="presParOf" srcId="{1749B49F-9456-428B-BB63-2D516478F434}" destId="{A4956888-055D-4CA9-8B68-64084FAD5EE5}" srcOrd="0" destOrd="0" presId="urn:microsoft.com/office/officeart/2005/8/layout/pList1"/>
    <dgm:cxn modelId="{D5069C56-05D5-437B-B660-A123AE96E341}" type="presParOf" srcId="{1749B49F-9456-428B-BB63-2D516478F434}" destId="{CAD8C6B1-54EC-404F-BED8-F21603772DB8}"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239CB-0528-4075-AE41-50ED4BEA2A15}">
      <dsp:nvSpPr>
        <dsp:cNvPr id="0" name=""/>
        <dsp:cNvSpPr/>
      </dsp:nvSpPr>
      <dsp:spPr>
        <a:xfrm>
          <a:off x="5284" y="615325"/>
          <a:ext cx="2514611" cy="1732567"/>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37D11B-DE74-45A4-9FB0-4C6F011F5CEB}">
      <dsp:nvSpPr>
        <dsp:cNvPr id="0" name=""/>
        <dsp:cNvSpPr/>
      </dsp:nvSpPr>
      <dsp:spPr>
        <a:xfrm>
          <a:off x="5284" y="2347892"/>
          <a:ext cx="2514611" cy="932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lvl="0" algn="ctr" defTabSz="933450" rtl="0">
            <a:lnSpc>
              <a:spcPct val="90000"/>
            </a:lnSpc>
            <a:spcBef>
              <a:spcPct val="0"/>
            </a:spcBef>
            <a:spcAft>
              <a:spcPct val="35000"/>
            </a:spcAft>
          </a:pPr>
          <a:r>
            <a:rPr lang="en-US" sz="2100" kern="1200" dirty="0" smtClean="0"/>
            <a:t>What does that mean?</a:t>
          </a:r>
          <a:endParaRPr lang="en-US" sz="2100" kern="1200" dirty="0"/>
        </a:p>
      </dsp:txBody>
      <dsp:txXfrm>
        <a:off x="5284" y="2347892"/>
        <a:ext cx="2514611" cy="932920"/>
      </dsp:txXfrm>
    </dsp:sp>
    <dsp:sp modelId="{FE3FE4B5-8C68-4949-AD26-5491DCBA9777}">
      <dsp:nvSpPr>
        <dsp:cNvPr id="0" name=""/>
        <dsp:cNvSpPr/>
      </dsp:nvSpPr>
      <dsp:spPr>
        <a:xfrm>
          <a:off x="2771462" y="615325"/>
          <a:ext cx="2514611" cy="1732567"/>
        </a:xfrm>
        <a:prstGeom prst="flowChartTerminator">
          <a:avLst/>
        </a:prstGeom>
        <a:solidFill>
          <a:schemeClr val="accent4">
            <a:hueOff val="-6289960"/>
            <a:satOff val="5281"/>
            <a:lumOff val="-78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64072E-2167-41CE-AE62-EC5D063DD0A6}">
      <dsp:nvSpPr>
        <dsp:cNvPr id="0" name=""/>
        <dsp:cNvSpPr/>
      </dsp:nvSpPr>
      <dsp:spPr>
        <a:xfrm>
          <a:off x="2771462" y="2347892"/>
          <a:ext cx="2514611" cy="932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lvl="0" algn="ctr" defTabSz="933450" rtl="0">
            <a:lnSpc>
              <a:spcPct val="90000"/>
            </a:lnSpc>
            <a:spcBef>
              <a:spcPct val="0"/>
            </a:spcBef>
            <a:spcAft>
              <a:spcPct val="35000"/>
            </a:spcAft>
          </a:pPr>
          <a:r>
            <a:rPr lang="en-US" sz="2100" kern="1200" dirty="0" smtClean="0"/>
            <a:t>Does that sound exhausting?</a:t>
          </a:r>
          <a:endParaRPr lang="en-US" sz="2100" kern="1200" dirty="0"/>
        </a:p>
      </dsp:txBody>
      <dsp:txXfrm>
        <a:off x="2771462" y="2347892"/>
        <a:ext cx="2514611" cy="932920"/>
      </dsp:txXfrm>
    </dsp:sp>
    <dsp:sp modelId="{481A4853-AE6B-45BF-BDDE-3055F39D515B}">
      <dsp:nvSpPr>
        <dsp:cNvPr id="0" name=""/>
        <dsp:cNvSpPr/>
      </dsp:nvSpPr>
      <dsp:spPr>
        <a:xfrm>
          <a:off x="5537639" y="615325"/>
          <a:ext cx="2514611" cy="1732567"/>
        </a:xfrm>
        <a:prstGeom prst="roundRect">
          <a:avLst/>
        </a:prstGeom>
        <a:solidFill>
          <a:schemeClr val="accent4">
            <a:hueOff val="-12579920"/>
            <a:satOff val="10561"/>
            <a:lumOff val="-156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1C8689-F08C-4864-915E-3C454038F52C}">
      <dsp:nvSpPr>
        <dsp:cNvPr id="0" name=""/>
        <dsp:cNvSpPr/>
      </dsp:nvSpPr>
      <dsp:spPr>
        <a:xfrm>
          <a:off x="5537639" y="2347892"/>
          <a:ext cx="2514611" cy="932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lvl="0" algn="ctr" defTabSz="933450" rtl="0">
            <a:lnSpc>
              <a:spcPct val="90000"/>
            </a:lnSpc>
            <a:spcBef>
              <a:spcPct val="0"/>
            </a:spcBef>
            <a:spcAft>
              <a:spcPct val="35000"/>
            </a:spcAft>
          </a:pPr>
          <a:r>
            <a:rPr lang="en-US" sz="2100" kern="1200" dirty="0" smtClean="0"/>
            <a:t>Who has taken a pilgrimage?</a:t>
          </a:r>
          <a:endParaRPr lang="en-US" sz="2100" kern="1200" dirty="0"/>
        </a:p>
      </dsp:txBody>
      <dsp:txXfrm>
        <a:off x="5537639" y="2347892"/>
        <a:ext cx="2514611" cy="932920"/>
      </dsp:txXfrm>
    </dsp:sp>
    <dsp:sp modelId="{A4956888-055D-4CA9-8B68-64084FAD5EE5}">
      <dsp:nvSpPr>
        <dsp:cNvPr id="0" name=""/>
        <dsp:cNvSpPr/>
      </dsp:nvSpPr>
      <dsp:spPr>
        <a:xfrm>
          <a:off x="8303817" y="615325"/>
          <a:ext cx="2514611" cy="1732567"/>
        </a:xfrm>
        <a:prstGeom prst="flowChartTerminator">
          <a:avLst/>
        </a:prstGeom>
        <a:solidFill>
          <a:schemeClr val="accent4">
            <a:hueOff val="-18869879"/>
            <a:satOff val="15842"/>
            <a:lumOff val="-235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D8C6B1-54EC-404F-BED8-F21603772DB8}">
      <dsp:nvSpPr>
        <dsp:cNvPr id="0" name=""/>
        <dsp:cNvSpPr/>
      </dsp:nvSpPr>
      <dsp:spPr>
        <a:xfrm>
          <a:off x="8303817" y="2347892"/>
          <a:ext cx="2514611" cy="932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lvl="0" algn="ctr" defTabSz="933450" rtl="0">
            <a:lnSpc>
              <a:spcPct val="90000"/>
            </a:lnSpc>
            <a:spcBef>
              <a:spcPct val="0"/>
            </a:spcBef>
            <a:spcAft>
              <a:spcPct val="35000"/>
            </a:spcAft>
          </a:pPr>
          <a:r>
            <a:rPr lang="en-US" sz="2100" kern="1200" dirty="0" smtClean="0"/>
            <a:t>Where are we going on this pilgrimage? </a:t>
          </a:r>
          <a:endParaRPr lang="en-US" sz="2100" kern="1200" dirty="0"/>
        </a:p>
      </dsp:txBody>
      <dsp:txXfrm>
        <a:off x="8303817" y="2347892"/>
        <a:ext cx="2514611" cy="932920"/>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0BBD4A-F154-4954-8F77-F814E66364B8}" type="datetimeFigureOut">
              <a:rPr lang="en-US" smtClean="0"/>
              <a:t>9/14/2020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30FBD-36F4-4C7D-B84C-ECE29782E8C9}" type="slidenum">
              <a:rPr lang="en-US" smtClean="0"/>
              <a:t>‹#›</a:t>
            </a:fld>
            <a:endParaRPr lang="en-US"/>
          </a:p>
        </p:txBody>
      </p:sp>
    </p:spTree>
    <p:extLst>
      <p:ext uri="{BB962C8B-B14F-4D97-AF65-F5344CB8AC3E}">
        <p14:creationId xmlns:p14="http://schemas.microsoft.com/office/powerpoint/2010/main" val="2829680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I have NO idea what is going on!!!</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No child is in the building</a:t>
            </a:r>
          </a:p>
          <a:p>
            <a:r>
              <a:rPr lang="en-US" sz="1200" b="0" i="0" kern="1200" dirty="0" smtClean="0">
                <a:solidFill>
                  <a:schemeClr val="tx1"/>
                </a:solidFill>
                <a:effectLst/>
                <a:latin typeface="+mn-lt"/>
                <a:ea typeface="+mn-ea"/>
                <a:cs typeface="+mn-cs"/>
              </a:rPr>
              <a:t>Parents are the educators of their children</a:t>
            </a:r>
          </a:p>
          <a:p>
            <a:r>
              <a:rPr lang="en-US" sz="1200" b="0" i="0" kern="1200" dirty="0" smtClean="0">
                <a:solidFill>
                  <a:schemeClr val="tx1"/>
                </a:solidFill>
                <a:effectLst/>
                <a:latin typeface="+mn-lt"/>
                <a:ea typeface="+mn-ea"/>
                <a:cs typeface="+mn-cs"/>
              </a:rPr>
              <a:t>Parents watch a 30 min video (on FORMED) and attend a weekly Zoom meeting to get the lessons of the week for all of their children</a:t>
            </a:r>
          </a:p>
          <a:p>
            <a:r>
              <a:rPr lang="en-US" sz="1200" b="0" i="0" kern="1200" dirty="0" smtClean="0">
                <a:solidFill>
                  <a:schemeClr val="tx1"/>
                </a:solidFill>
                <a:effectLst/>
                <a:latin typeface="+mn-lt"/>
                <a:ea typeface="+mn-ea"/>
                <a:cs typeface="+mn-cs"/>
              </a:rPr>
              <a:t>The lessons are taught in a 4-week cycle:  3 weeks of parent meetings on zoom, one week is a family community building day focused on Catholic culture (no parent meeting that week).</a:t>
            </a:r>
          </a:p>
          <a:p>
            <a:r>
              <a:rPr lang="en-US" sz="1200" b="0" i="0" kern="1200" dirty="0" smtClean="0">
                <a:solidFill>
                  <a:schemeClr val="tx1"/>
                </a:solidFill>
                <a:effectLst/>
                <a:latin typeface="+mn-lt"/>
                <a:ea typeface="+mn-ea"/>
                <a:cs typeface="+mn-cs"/>
              </a:rPr>
              <a:t>The parents teach the children when it is best for the family. </a:t>
            </a:r>
          </a:p>
          <a:p>
            <a:r>
              <a:rPr lang="en-US" sz="1200" b="0" i="0" kern="1200" dirty="0" smtClean="0">
                <a:solidFill>
                  <a:schemeClr val="tx1"/>
                </a:solidFill>
                <a:effectLst/>
                <a:latin typeface="+mn-lt"/>
                <a:ea typeface="+mn-ea"/>
                <a:cs typeface="+mn-cs"/>
              </a:rPr>
              <a:t>Every 3 weeks there is a short assessment that the children take to make sure we are all staying on track. </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1</a:t>
            </a:fld>
            <a:endParaRPr lang="en-US"/>
          </a:p>
        </p:txBody>
      </p:sp>
    </p:spTree>
    <p:extLst>
      <p:ext uri="{BB962C8B-B14F-4D97-AF65-F5344CB8AC3E}">
        <p14:creationId xmlns:p14="http://schemas.microsoft.com/office/powerpoint/2010/main" val="4081909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-Psalm 139:1-4, 13-14</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2</a:t>
            </a:fld>
            <a:endParaRPr lang="en-US"/>
          </a:p>
        </p:txBody>
      </p:sp>
    </p:spTree>
    <p:extLst>
      <p:ext uri="{BB962C8B-B14F-4D97-AF65-F5344CB8AC3E}">
        <p14:creationId xmlns:p14="http://schemas.microsoft.com/office/powerpoint/2010/main" val="1930111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Do not expect to know all the answers!  It is all right to tell your child that you do not know the answer to the question they are asking but will find out and get back to them.  Our faith is extraordinarily rich with teaching and we all are constantly learning on our individual spiritual journeys.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Reach out to your mentor with any questions or concerns you have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Work on this program at your child’s own pace each week. </a:t>
            </a: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4</a:t>
            </a:r>
            <a:r>
              <a:rPr lang="en-US" sz="1200" b="0" i="0" kern="1200" dirty="0" smtClean="0">
                <a:solidFill>
                  <a:schemeClr val="tx1"/>
                </a:solidFill>
                <a:effectLst/>
                <a:latin typeface="+mn-lt"/>
                <a:ea typeface="+mn-ea"/>
                <a:cs typeface="+mn-cs"/>
              </a:rPr>
              <a:t> Quite early on, the name </a:t>
            </a:r>
            <a:r>
              <a:rPr lang="en-US" sz="1200" b="0" i="1" kern="1200" dirty="0" smtClean="0">
                <a:solidFill>
                  <a:schemeClr val="tx1"/>
                </a:solidFill>
                <a:effectLst/>
                <a:latin typeface="+mn-lt"/>
                <a:ea typeface="+mn-ea"/>
                <a:cs typeface="+mn-cs"/>
              </a:rPr>
              <a:t>catechesis </a:t>
            </a:r>
            <a:r>
              <a:rPr lang="en-US" sz="1200" b="0" i="0" kern="1200" dirty="0" smtClean="0">
                <a:solidFill>
                  <a:schemeClr val="tx1"/>
                </a:solidFill>
                <a:effectLst/>
                <a:latin typeface="+mn-lt"/>
                <a:ea typeface="+mn-ea"/>
                <a:cs typeface="+mn-cs"/>
              </a:rPr>
              <a:t>was given to the totality of the Church's efforts to make disciples, to help men believe that Jesus is the Son of God so that believing they might have life in his name, and to educate and instruct them in this life, thus building up the body of </a:t>
            </a:r>
            <a:r>
              <a:rPr lang="en-US" sz="1200" b="0" i="0" kern="1200" dirty="0" err="1" smtClean="0">
                <a:solidFill>
                  <a:schemeClr val="tx1"/>
                </a:solidFill>
                <a:effectLst/>
                <a:latin typeface="+mn-lt"/>
                <a:ea typeface="+mn-ea"/>
                <a:cs typeface="+mn-cs"/>
              </a:rPr>
              <a:t>Christ.</a:t>
            </a:r>
            <a:r>
              <a:rPr lang="en-US" sz="1200" b="0" i="0" kern="1200" baseline="30000" dirty="0" err="1" smtClean="0">
                <a:solidFill>
                  <a:schemeClr val="tx1"/>
                </a:solidFill>
                <a:effectLst/>
                <a:latin typeface="+mn-lt"/>
                <a:ea typeface="+mn-ea"/>
                <a:cs typeface="+mn-cs"/>
              </a:rPr>
              <a:t>7</a:t>
            </a:r>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5</a:t>
            </a:r>
            <a:r>
              <a:rPr lang="en-US" sz="1200" b="0" i="0" kern="1200" dirty="0" smtClean="0">
                <a:solidFill>
                  <a:schemeClr val="tx1"/>
                </a:solidFill>
                <a:effectLst/>
                <a:latin typeface="+mn-lt"/>
                <a:ea typeface="+mn-ea"/>
                <a:cs typeface="+mn-cs"/>
              </a:rPr>
              <a:t> "Catechesis is an </a:t>
            </a:r>
            <a:r>
              <a:rPr lang="en-US" sz="1200" b="0" i="1" kern="1200" dirty="0" smtClean="0">
                <a:solidFill>
                  <a:schemeClr val="tx1"/>
                </a:solidFill>
                <a:effectLst/>
                <a:latin typeface="+mn-lt"/>
                <a:ea typeface="+mn-ea"/>
                <a:cs typeface="+mn-cs"/>
              </a:rPr>
              <a:t>education in the faith</a:t>
            </a:r>
            <a:r>
              <a:rPr lang="en-US" sz="1200" b="0" i="0" kern="1200" dirty="0" smtClean="0">
                <a:solidFill>
                  <a:schemeClr val="tx1"/>
                </a:solidFill>
                <a:effectLst/>
                <a:latin typeface="+mn-lt"/>
                <a:ea typeface="+mn-ea"/>
                <a:cs typeface="+mn-cs"/>
              </a:rPr>
              <a:t> of children, young people and adults which includes especially the teaching of Christian doctrine imparted, generally speaking, in an organic and systematic way, with a view to initiating the hearers into the fullness of Christian </a:t>
            </a:r>
            <a:r>
              <a:rPr lang="en-US" sz="1200" b="0" i="0" kern="1200" dirty="0" err="1" smtClean="0">
                <a:solidFill>
                  <a:schemeClr val="tx1"/>
                </a:solidFill>
                <a:effectLst/>
                <a:latin typeface="+mn-lt"/>
                <a:ea typeface="+mn-ea"/>
                <a:cs typeface="+mn-cs"/>
              </a:rPr>
              <a:t>life."</a:t>
            </a:r>
            <a:r>
              <a:rPr lang="en-US" sz="1200" b="0" i="0" kern="1200" baseline="30000" dirty="0" err="1" smtClean="0">
                <a:solidFill>
                  <a:schemeClr val="tx1"/>
                </a:solidFill>
                <a:effectLst/>
                <a:latin typeface="+mn-lt"/>
                <a:ea typeface="+mn-ea"/>
                <a:cs typeface="+mn-cs"/>
              </a:rPr>
              <a:t>8</a:t>
            </a:r>
            <a:endParaRPr lang="en-US" sz="1200" b="0" i="0" kern="1200" dirty="0" smtClean="0">
              <a:solidFill>
                <a:schemeClr val="tx1"/>
              </a:solidFill>
              <a:effectLst/>
              <a:latin typeface="+mn-lt"/>
              <a:ea typeface="+mn-ea"/>
              <a:cs typeface="+mn-cs"/>
            </a:endParaRPr>
          </a:p>
          <a:p>
            <a:endParaRPr lang="en-US" dirty="0" smtClean="0"/>
          </a:p>
          <a:p>
            <a:endParaRPr lang="en-US" dirty="0" smtClean="0"/>
          </a:p>
          <a:p>
            <a:r>
              <a:rPr lang="en-US" dirty="0" err="1" smtClean="0"/>
              <a:t>Symbolon</a:t>
            </a:r>
            <a:r>
              <a:rPr lang="en-US" dirty="0" smtClean="0"/>
              <a:t> is the video</a:t>
            </a:r>
            <a:r>
              <a:rPr lang="en-US" baseline="0" dirty="0" smtClean="0"/>
              <a:t> you can watch you with student in advance of the class</a:t>
            </a:r>
          </a:p>
          <a:p>
            <a:endParaRPr lang="en-US" baseline="0" dirty="0" smtClean="0"/>
          </a:p>
          <a:p>
            <a:r>
              <a:rPr lang="en-US" baseline="0" dirty="0" smtClean="0"/>
              <a:t>The zoom is where we share and discuss.</a:t>
            </a:r>
          </a:p>
          <a:p>
            <a:endParaRPr lang="en-US" baseline="0" dirty="0" smtClean="0"/>
          </a:p>
          <a:p>
            <a:r>
              <a:rPr lang="en-US" baseline="0" dirty="0" smtClean="0"/>
              <a:t>The extra – well it is extra as the kids say. Lots of different ideas to help you and your child. I pull this from textbooks, podcasts, catholic websites and books. Generally this can be summed up as Gospels, Saints, Latin, History, and Dogma. </a:t>
            </a:r>
          </a:p>
          <a:p>
            <a:endParaRPr lang="en-US" baseline="0" dirty="0" smtClean="0"/>
          </a:p>
          <a:p>
            <a:r>
              <a:rPr lang="en-US" baseline="0" dirty="0" smtClean="0"/>
              <a:t>We can dial up and dial down each of these three tools. </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3</a:t>
            </a:fld>
            <a:endParaRPr lang="en-US"/>
          </a:p>
        </p:txBody>
      </p:sp>
    </p:spTree>
    <p:extLst>
      <p:ext uri="{BB962C8B-B14F-4D97-AF65-F5344CB8AC3E}">
        <p14:creationId xmlns:p14="http://schemas.microsoft.com/office/powerpoint/2010/main" val="3454531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line</a:t>
            </a:r>
            <a:r>
              <a:rPr lang="en-US" baseline="0" dirty="0" smtClean="0"/>
              <a:t> in the first </a:t>
            </a:r>
            <a:r>
              <a:rPr lang="en-US" baseline="0" dirty="0" err="1" smtClean="0"/>
              <a:t>Symbolon</a:t>
            </a:r>
            <a:r>
              <a:rPr lang="en-US" baseline="0" dirty="0" smtClean="0"/>
              <a:t> video – When a 50 year wants to pray and he had only been taught as a 8 year old, then prayer won’t work. The goal is to create a spark, anything that moves one from where they are to another place. </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4</a:t>
            </a:fld>
            <a:endParaRPr lang="en-US"/>
          </a:p>
        </p:txBody>
      </p:sp>
    </p:spTree>
    <p:extLst>
      <p:ext uri="{BB962C8B-B14F-4D97-AF65-F5344CB8AC3E}">
        <p14:creationId xmlns:p14="http://schemas.microsoft.com/office/powerpoint/2010/main" val="1962496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smtClean="0">
                <a:solidFill>
                  <a:schemeClr val="tx1"/>
                </a:solidFill>
                <a:effectLst/>
                <a:latin typeface="+mn-lt"/>
                <a:ea typeface="+mn-ea"/>
                <a:cs typeface="+mn-cs"/>
              </a:rPr>
              <a:t>On the Road to Emmaus, the two friends of Jesus did not recognize Him (Luke 24:13-35). Journey</a:t>
            </a:r>
            <a:r>
              <a:rPr lang="en-US" sz="1200" b="0" i="0" u="none" strike="noStrike" kern="1200" baseline="0" dirty="0" smtClean="0">
                <a:solidFill>
                  <a:schemeClr val="tx1"/>
                </a:solidFill>
                <a:effectLst/>
                <a:latin typeface="+mn-lt"/>
                <a:ea typeface="+mn-ea"/>
                <a:cs typeface="+mn-cs"/>
              </a:rPr>
              <a:t> about 7 miles – about the time between meals. </a:t>
            </a:r>
          </a:p>
          <a:p>
            <a:pPr rtl="0" fontAlgn="base"/>
            <a:endParaRPr lang="en-US" sz="1200" b="0" i="0" u="none" strike="noStrike" kern="1200" dirty="0" smtClean="0">
              <a:solidFill>
                <a:schemeClr val="tx1"/>
              </a:solidFill>
              <a:effectLst/>
              <a:latin typeface="+mn-lt"/>
              <a:ea typeface="+mn-ea"/>
              <a:cs typeface="+mn-cs"/>
            </a:endParaRPr>
          </a:p>
          <a:p>
            <a:pPr rtl="0" fontAlgn="base"/>
            <a:r>
              <a:rPr lang="en-US" sz="1200" b="0" i="0" u="none" strike="noStrike" kern="1200" dirty="0" smtClean="0">
                <a:solidFill>
                  <a:schemeClr val="tx1"/>
                </a:solidFill>
                <a:effectLst/>
                <a:latin typeface="+mn-lt"/>
                <a:ea typeface="+mn-ea"/>
                <a:cs typeface="+mn-cs"/>
              </a:rPr>
              <a:t>They were in His Presence.</a:t>
            </a:r>
          </a:p>
          <a:p>
            <a:pPr rtl="0" fontAlgn="base"/>
            <a:r>
              <a:rPr lang="en-US" sz="1200" b="0" i="0" u="none" strike="noStrike" kern="1200" dirty="0" smtClean="0">
                <a:solidFill>
                  <a:schemeClr val="tx1"/>
                </a:solidFill>
                <a:effectLst/>
                <a:latin typeface="+mn-lt"/>
                <a:ea typeface="+mn-ea"/>
                <a:cs typeface="+mn-cs"/>
              </a:rPr>
              <a:t>They listened to His words.</a:t>
            </a:r>
          </a:p>
          <a:p>
            <a:pPr rtl="0" fontAlgn="base"/>
            <a:r>
              <a:rPr lang="en-US" sz="1200" b="0" i="0" u="none" strike="noStrike" kern="1200" dirty="0" smtClean="0">
                <a:solidFill>
                  <a:schemeClr val="tx1"/>
                </a:solidFill>
                <a:effectLst/>
                <a:latin typeface="+mn-lt"/>
                <a:ea typeface="+mn-ea"/>
                <a:cs typeface="+mn-cs"/>
              </a:rPr>
              <a:t>They found Him compelling.</a:t>
            </a:r>
          </a:p>
          <a:p>
            <a:pPr rtl="0" fontAlgn="base"/>
            <a:r>
              <a:rPr lang="en-US" sz="1200" b="0" i="0" u="none" strike="noStrike" kern="1200" dirty="0" smtClean="0">
                <a:solidFill>
                  <a:schemeClr val="tx1"/>
                </a:solidFill>
                <a:effectLst/>
                <a:latin typeface="+mn-lt"/>
                <a:ea typeface="+mn-ea"/>
                <a:cs typeface="+mn-cs"/>
              </a:rPr>
              <a:t>They did not recognize Him.</a:t>
            </a:r>
          </a:p>
          <a:p>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5</a:t>
            </a:fld>
            <a:endParaRPr lang="en-US"/>
          </a:p>
        </p:txBody>
      </p:sp>
    </p:spTree>
    <p:extLst>
      <p:ext uri="{BB962C8B-B14F-4D97-AF65-F5344CB8AC3E}">
        <p14:creationId xmlns:p14="http://schemas.microsoft.com/office/powerpoint/2010/main" val="2972363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Ex-Catholic walk and exploration. Struggles with modern issues, including clergy sex abuse scandals. Not a theologian.</a:t>
            </a:r>
            <a:r>
              <a:rPr lang="en-US" baseline="0" dirty="0" smtClean="0"/>
              <a:t> </a:t>
            </a:r>
          </a:p>
          <a:p>
            <a:endParaRPr lang="en-US" baseline="0" dirty="0" smtClean="0"/>
          </a:p>
          <a:p>
            <a:r>
              <a:rPr lang="en-US" sz="1200" b="0" i="0" kern="1200" dirty="0" smtClean="0">
                <a:solidFill>
                  <a:schemeClr val="tx1"/>
                </a:solidFill>
                <a:effectLst/>
                <a:latin typeface="+mn-lt"/>
                <a:ea typeface="+mn-ea"/>
                <a:cs typeface="+mn-cs"/>
              </a:rPr>
              <a:t>The author remains by choice at quite a distance from Catholicism he continues to be attracted to certain elements of the church's life and theology.</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author seems to</a:t>
            </a:r>
            <a:r>
              <a:rPr lang="en-US" sz="1200" b="0" i="0" kern="1200" baseline="0" dirty="0" smtClean="0">
                <a:solidFill>
                  <a:schemeClr val="tx1"/>
                </a:solidFill>
                <a:effectLst/>
                <a:latin typeface="+mn-lt"/>
                <a:ea typeface="+mn-ea"/>
                <a:cs typeface="+mn-cs"/>
              </a:rPr>
              <a:t> need the perfect church. I wonder how he would respond to </a:t>
            </a:r>
            <a:r>
              <a:rPr lang="en-US" sz="1200" b="0" i="0" kern="1200" dirty="0" smtClean="0">
                <a:solidFill>
                  <a:schemeClr val="tx1"/>
                </a:solidFill>
                <a:effectLst/>
                <a:latin typeface="+mn-lt"/>
                <a:ea typeface="+mn-ea"/>
                <a:cs typeface="+mn-cs"/>
              </a:rPr>
              <a:t>Father Andrew Greeley (Novelist), who said: "If you can find a perfect church go and join it, but as soon as you do it won't be perfect anymore."</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6</a:t>
            </a:fld>
            <a:endParaRPr lang="en-US"/>
          </a:p>
        </p:txBody>
      </p:sp>
    </p:spTree>
    <p:extLst>
      <p:ext uri="{BB962C8B-B14F-4D97-AF65-F5344CB8AC3E}">
        <p14:creationId xmlns:p14="http://schemas.microsoft.com/office/powerpoint/2010/main" val="348889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Ordinary Time is called "ordinary" not because it is common but simply because the weeks of Ordinary Time are numbered.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Where</a:t>
            </a:r>
            <a:r>
              <a:rPr lang="en-US" sz="1200" kern="1200" baseline="0" dirty="0" smtClean="0">
                <a:solidFill>
                  <a:schemeClr val="tx1"/>
                </a:solidFill>
                <a:effectLst/>
                <a:latin typeface="+mn-lt"/>
                <a:ea typeface="+mn-ea"/>
                <a:cs typeface="+mn-cs"/>
              </a:rPr>
              <a:t> does a pilgrimage fit – what color? </a:t>
            </a:r>
            <a:endParaRPr lang="en-US" sz="1200" kern="1200" dirty="0" smtClean="0">
              <a:solidFill>
                <a:schemeClr val="tx1"/>
              </a:solidFill>
              <a:effectLst/>
              <a:latin typeface="+mn-lt"/>
              <a:ea typeface="+mn-ea"/>
              <a:cs typeface="+mn-cs"/>
            </a:endParaRPr>
          </a:p>
          <a:p>
            <a:endParaRPr lang="en-US" dirty="0" smtClean="0"/>
          </a:p>
          <a:p>
            <a:pPr rtl="0" fontAlgn="base"/>
            <a:r>
              <a:rPr lang="en-US" sz="1200" b="0" i="0" u="none" strike="noStrike" kern="1200" dirty="0" smtClean="0">
                <a:solidFill>
                  <a:schemeClr val="tx1"/>
                </a:solidFill>
                <a:effectLst/>
                <a:latin typeface="+mn-lt"/>
                <a:ea typeface="+mn-ea"/>
                <a:cs typeface="+mn-cs"/>
              </a:rPr>
              <a:t>At every moment of our lives, God draws near to us, calling us to seek Him, to know Him and to love Him.</a:t>
            </a:r>
          </a:p>
          <a:p>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He invites us through the natural </a:t>
            </a:r>
            <a:r>
              <a:rPr lang="en-US" sz="1200" b="1" i="0" u="none" strike="noStrike" kern="1200" dirty="0" smtClean="0">
                <a:solidFill>
                  <a:schemeClr val="tx1"/>
                </a:solidFill>
                <a:effectLst/>
                <a:latin typeface="+mn-lt"/>
                <a:ea typeface="+mn-ea"/>
                <a:cs typeface="+mn-cs"/>
              </a:rPr>
              <a:t>beauty</a:t>
            </a:r>
            <a:r>
              <a:rPr lang="en-US" sz="1200" b="0" i="0" u="none" strike="noStrike" kern="1200" dirty="0" smtClean="0">
                <a:solidFill>
                  <a:schemeClr val="tx1"/>
                </a:solidFill>
                <a:effectLst/>
                <a:latin typeface="+mn-lt"/>
                <a:ea typeface="+mn-ea"/>
                <a:cs typeface="+mn-cs"/>
              </a:rPr>
              <a:t> of creation. </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7</a:t>
            </a:fld>
            <a:endParaRPr lang="en-US"/>
          </a:p>
        </p:txBody>
      </p:sp>
    </p:spTree>
    <p:extLst>
      <p:ext uri="{BB962C8B-B14F-4D97-AF65-F5344CB8AC3E}">
        <p14:creationId xmlns:p14="http://schemas.microsoft.com/office/powerpoint/2010/main" val="586685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baseline="0" dirty="0" smtClean="0">
                <a:solidFill>
                  <a:schemeClr val="tx1"/>
                </a:solidFill>
                <a:effectLst/>
                <a:latin typeface="+mn-lt"/>
                <a:ea typeface="+mn-ea"/>
                <a:cs typeface="+mn-cs"/>
              </a:rPr>
              <a:t>We have lots of differences and different perspectives.</a:t>
            </a:r>
          </a:p>
          <a:p>
            <a:endParaRPr lang="en-US" sz="1200" b="0" i="0" kern="1200" baseline="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St Paul teaches that this</a:t>
            </a:r>
            <a:r>
              <a:rPr lang="en-AU" sz="1200" kern="1200" baseline="0" dirty="0" smtClean="0">
                <a:solidFill>
                  <a:schemeClr val="tx1"/>
                </a:solidFill>
                <a:effectLst/>
                <a:latin typeface="+mn-lt"/>
                <a:ea typeface="+mn-ea"/>
                <a:cs typeface="+mn-cs"/>
              </a:rPr>
              <a:t> is </a:t>
            </a:r>
            <a:r>
              <a:rPr lang="en-AU" sz="1200" kern="1200" dirty="0" smtClean="0">
                <a:solidFill>
                  <a:schemeClr val="tx1"/>
                </a:solidFill>
                <a:effectLst/>
                <a:latin typeface="+mn-lt"/>
                <a:ea typeface="+mn-ea"/>
                <a:cs typeface="+mn-cs"/>
              </a:rPr>
              <a:t>a grace of the Holy Spirit, freely given to a member or members of the Christian community, to enable them to receive and preach the gospel of Jesus in a particular way, and that every charism enhances the Church’s shared capacity for the service of the Gospel</a:t>
            </a:r>
            <a:endParaRPr lang="en-US" sz="1200" b="0" i="0" kern="1200" baseline="0" dirty="0" smtClean="0">
              <a:solidFill>
                <a:schemeClr val="tx1"/>
              </a:solidFill>
              <a:effectLst/>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dirty="0" smtClean="0"/>
              <a:t>I offer this as a simple definition: charism is a gift from God for the church and the world, given as different ways of living out the Gospel. In living out religious</a:t>
            </a:r>
            <a:r>
              <a:rPr lang="en-US" baseline="0" dirty="0" smtClean="0"/>
              <a:t> life one usually chooses a charism. </a:t>
            </a:r>
            <a:endParaRPr lang="en-US" dirty="0" smtClean="0"/>
          </a:p>
          <a:p>
            <a:endParaRPr lang="en-US" sz="1200" b="0" i="0" kern="1200" baseline="0" dirty="0" smtClean="0">
              <a:solidFill>
                <a:schemeClr val="tx1"/>
              </a:solidFill>
              <a:effectLst/>
              <a:latin typeface="+mn-lt"/>
              <a:ea typeface="+mn-ea"/>
              <a:cs typeface="+mn-cs"/>
            </a:endParaRPr>
          </a:p>
          <a:p>
            <a:r>
              <a:rPr lang="en-US" dirty="0" smtClean="0"/>
              <a:t>It is often said that charism is “caught” rather than “taught”.</a:t>
            </a:r>
            <a:endParaRPr lang="en-US" sz="1200" b="0" i="0" kern="1200" baseline="0" dirty="0" smtClean="0">
              <a:solidFill>
                <a:schemeClr val="tx1"/>
              </a:solidFill>
              <a:effectLst/>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dirty="0" smtClean="0"/>
              <a:t>Charisms</a:t>
            </a:r>
            <a:r>
              <a:rPr lang="en-AU" sz="1200" kern="1200" dirty="0" smtClean="0">
                <a:solidFill>
                  <a:schemeClr val="tx1"/>
                </a:solidFill>
                <a:effectLst/>
                <a:latin typeface="+mn-lt"/>
                <a:ea typeface="+mn-ea"/>
                <a:cs typeface="+mn-cs"/>
              </a:rPr>
              <a:t> have given them a story to join, a community of mission to which to belong, a work to do, a way to pray, face of God to see.  They have been built around inspired and inspirational people, indeed saints.  They have grown into rich and wise schools of spirituality.  These charisms are treasures of the Church; they are the Spirit alive in the Church. </a:t>
            </a:r>
            <a:endParaRPr lang="en-US" sz="1200" b="0" i="0" kern="1200" baseline="0" dirty="0" smtClean="0">
              <a:solidFill>
                <a:schemeClr val="tx1"/>
              </a:solidFill>
              <a:effectLst/>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sz="1200" b="0" i="0" kern="1200" baseline="0" dirty="0" err="1" smtClean="0">
                <a:solidFill>
                  <a:schemeClr val="tx1"/>
                </a:solidFill>
                <a:effectLst/>
                <a:latin typeface="+mn-lt"/>
                <a:ea typeface="+mn-ea"/>
                <a:cs typeface="+mn-cs"/>
              </a:rPr>
              <a:t>Symbolon</a:t>
            </a:r>
            <a:r>
              <a:rPr lang="en-US" sz="1200" b="0" i="0" kern="1200" baseline="0" dirty="0" smtClean="0">
                <a:solidFill>
                  <a:schemeClr val="tx1"/>
                </a:solidFill>
                <a:effectLst/>
                <a:latin typeface="+mn-lt"/>
                <a:ea typeface="+mn-ea"/>
                <a:cs typeface="+mn-cs"/>
              </a:rPr>
              <a:t> is by the Augustinians. </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The reason to understand that we need to learn about others learn through the faith. The other reasons is so that you will understood my jokes.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 Franciscan gets a haircut, and then asks how much he owes. The barber says he never charges clergy. The Franciscan thanks the barber and goes home. The next morning the barber finds a big basket of fresh bread from the Franciscans’ kitchens.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An Augustinian gets his hair cut by the same barber. The barber also tells him than he never charges clergy. The next day the barber receives a nice bottle of wine from the Augustinians’ wine cellar.</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 Jesuit gets his haircut, and the barber again says that he never charges clergy. The next day, when the barber opens his shop, there are twelve other Jesuits already waiting for him.</a:t>
            </a:r>
          </a:p>
        </p:txBody>
      </p:sp>
      <p:sp>
        <p:nvSpPr>
          <p:cNvPr id="4" name="Slide Number Placeholder 3"/>
          <p:cNvSpPr>
            <a:spLocks noGrp="1"/>
          </p:cNvSpPr>
          <p:nvPr>
            <p:ph type="sldNum" sz="quarter" idx="10"/>
          </p:nvPr>
        </p:nvSpPr>
        <p:spPr/>
        <p:txBody>
          <a:bodyPr/>
          <a:lstStyle/>
          <a:p>
            <a:fld id="{BEB30FBD-36F4-4C7D-B84C-ECE29782E8C9}" type="slidenum">
              <a:rPr lang="en-US" smtClean="0"/>
              <a:t>8</a:t>
            </a:fld>
            <a:endParaRPr lang="en-US"/>
          </a:p>
        </p:txBody>
      </p:sp>
    </p:spTree>
    <p:extLst>
      <p:ext uri="{BB962C8B-B14F-4D97-AF65-F5344CB8AC3E}">
        <p14:creationId xmlns:p14="http://schemas.microsoft.com/office/powerpoint/2010/main" val="4065487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Inscribed on the Ring of </a:t>
            </a:r>
            <a:r>
              <a:rPr lang="en-US" sz="1200" b="1" i="0" kern="1200" dirty="0" err="1" smtClean="0">
                <a:solidFill>
                  <a:schemeClr val="tx1"/>
                </a:solidFill>
                <a:effectLst/>
                <a:latin typeface="+mn-lt"/>
                <a:ea typeface="+mn-ea"/>
                <a:cs typeface="+mn-cs"/>
              </a:rPr>
              <a:t>Silvianus</a:t>
            </a:r>
            <a:r>
              <a:rPr lang="en-US" sz="1200" b="1" i="0" kern="1200" dirty="0" smtClean="0">
                <a:solidFill>
                  <a:schemeClr val="tx1"/>
                </a:solidFill>
                <a:effectLst/>
                <a:latin typeface="+mn-lt"/>
                <a:ea typeface="+mn-ea"/>
                <a:cs typeface="+mn-cs"/>
              </a:rPr>
              <a:t> - </a:t>
            </a:r>
            <a:r>
              <a:rPr lang="en-US" sz="1200" b="0" i="0" kern="1200" dirty="0" err="1" smtClean="0">
                <a:solidFill>
                  <a:schemeClr val="tx1"/>
                </a:solidFill>
                <a:effectLst/>
                <a:latin typeface="+mn-lt"/>
                <a:ea typeface="+mn-ea"/>
                <a:cs typeface="+mn-cs"/>
              </a:rPr>
              <a:t>SENICIANE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VIVAS</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IIN</a:t>
            </a:r>
            <a:r>
              <a:rPr lang="en-US" sz="1200" b="0" i="0" kern="1200" dirty="0" smtClean="0">
                <a:solidFill>
                  <a:schemeClr val="tx1"/>
                </a:solidFill>
                <a:effectLst/>
                <a:latin typeface="+mn-lt"/>
                <a:ea typeface="+mn-ea"/>
                <a:cs typeface="+mn-cs"/>
              </a:rPr>
              <a:t> DE</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9</a:t>
            </a:fld>
            <a:endParaRPr lang="en-US"/>
          </a:p>
        </p:txBody>
      </p:sp>
    </p:spTree>
    <p:extLst>
      <p:ext uri="{BB962C8B-B14F-4D97-AF65-F5344CB8AC3E}">
        <p14:creationId xmlns:p14="http://schemas.microsoft.com/office/powerpoint/2010/main" val="1963099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Odoacer</a:t>
            </a:r>
            <a:r>
              <a:rPr lang="en-US" baseline="0" dirty="0" smtClean="0"/>
              <a:t> deposed emperor in 476 – insignia sent to eastern empire. Odoacer was a Visigoth (Spain). </a:t>
            </a:r>
            <a:r>
              <a:rPr lang="en-US" dirty="0" smtClean="0"/>
              <a:t>Theodoric was a</a:t>
            </a:r>
            <a:r>
              <a:rPr lang="en-US" baseline="0" dirty="0" smtClean="0"/>
              <a:t> </a:t>
            </a:r>
            <a:r>
              <a:rPr lang="en-US" baseline="0" dirty="0" err="1" smtClean="0"/>
              <a:t>Ostrogothhic</a:t>
            </a:r>
            <a:r>
              <a:rPr lang="en-US" baseline="0" dirty="0" smtClean="0"/>
              <a:t> (</a:t>
            </a:r>
            <a:r>
              <a:rPr lang="en-US" baseline="0" dirty="0" err="1" smtClean="0"/>
              <a:t>Bulguria</a:t>
            </a:r>
            <a:r>
              <a:rPr lang="en-US"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Zeno –</a:t>
            </a:r>
            <a:r>
              <a:rPr lang="en-US" baseline="0" dirty="0" smtClean="0"/>
              <a:t> emperor of Byzantine empire – sought to play the goths against each other. Zeno encouraged </a:t>
            </a:r>
            <a:r>
              <a:rPr lang="en-US" dirty="0" smtClean="0"/>
              <a:t>Theodoric to invade northern Italy</a:t>
            </a:r>
            <a:r>
              <a:rPr lang="en-US" baseline="0" dirty="0" smtClean="0"/>
              <a:t> because Theodoric was </a:t>
            </a:r>
            <a:r>
              <a:rPr lang="en-US" dirty="0" smtClean="0"/>
              <a:t>seeking more lands for his people and going east to </a:t>
            </a:r>
            <a:r>
              <a:rPr lang="en-US" dirty="0" err="1" smtClean="0"/>
              <a:t>Byzantian</a:t>
            </a:r>
            <a:r>
              <a:rPr lang="en-US" baseline="0" dirty="0" smtClean="0"/>
              <a:t> empire. </a:t>
            </a:r>
            <a:endParaRPr lang="en-US" dirty="0" smtClean="0"/>
          </a:p>
          <a:p>
            <a:endParaRPr lang="en-US" dirty="0" smtClean="0"/>
          </a:p>
          <a:p>
            <a:r>
              <a:rPr lang="en-US" dirty="0" smtClean="0"/>
              <a:t>Later attacked Odoacer who defeated the Roman Emperor and after a truce - killed him at a dinner in Ravenna 493</a:t>
            </a:r>
          </a:p>
          <a:p>
            <a:endParaRPr lang="en-US" dirty="0" smtClean="0"/>
          </a:p>
          <a:p>
            <a:endParaRPr lang="en-US" dirty="0" smtClean="0"/>
          </a:p>
          <a:p>
            <a:r>
              <a:rPr lang="en-US" dirty="0" smtClean="0"/>
              <a:t>Theodoric (Arian – non-Trinitarian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10</a:t>
            </a:fld>
            <a:endParaRPr lang="en-US"/>
          </a:p>
        </p:txBody>
      </p:sp>
    </p:spTree>
    <p:extLst>
      <p:ext uri="{BB962C8B-B14F-4D97-AF65-F5344CB8AC3E}">
        <p14:creationId xmlns:p14="http://schemas.microsoft.com/office/powerpoint/2010/main" val="2975365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you think as God does? </a:t>
            </a:r>
          </a:p>
          <a:p>
            <a:endParaRPr lang="en-US" dirty="0" smtClean="0"/>
          </a:p>
          <a:p>
            <a:r>
              <a:rPr lang="en-US" dirty="0" smtClean="0"/>
              <a:t>Reflect</a:t>
            </a:r>
            <a:r>
              <a:rPr lang="en-US" baseline="0" dirty="0" smtClean="0"/>
              <a:t> on the Gospel from Matthew upcoming this week – conflict between human reasoning and God. Humans cannot think like God, and tendency is to get mad at God’s reasoning because it does not match our thinking.</a:t>
            </a:r>
          </a:p>
          <a:p>
            <a:endParaRPr lang="en-US" baseline="0" dirty="0" smtClean="0"/>
          </a:p>
          <a:p>
            <a:r>
              <a:rPr lang="en-US" baseline="0" dirty="0" smtClean="0"/>
              <a:t>Until you can draw a line longer than any other line, then you will need God’s grace. This is normal, we are humans in need of God’s grace. </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14</a:t>
            </a:fld>
            <a:endParaRPr lang="en-US"/>
          </a:p>
        </p:txBody>
      </p:sp>
    </p:spTree>
    <p:extLst>
      <p:ext uri="{BB962C8B-B14F-4D97-AF65-F5344CB8AC3E}">
        <p14:creationId xmlns:p14="http://schemas.microsoft.com/office/powerpoint/2010/main" val="248180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a:t>
            </a:r>
            <a:r>
              <a:rPr lang="en-US" sz="1200" i="1" kern="1200" dirty="0" smtClean="0">
                <a:solidFill>
                  <a:schemeClr val="tx1"/>
                </a:solidFill>
                <a:effectLst/>
                <a:latin typeface="+mn-lt"/>
                <a:ea typeface="+mn-ea"/>
                <a:cs typeface="+mn-cs"/>
              </a:rPr>
              <a:t>is</a:t>
            </a:r>
            <a:r>
              <a:rPr lang="en-US" sz="1200" kern="1200" dirty="0" smtClean="0">
                <a:solidFill>
                  <a:schemeClr val="tx1"/>
                </a:solidFill>
                <a:effectLst/>
                <a:latin typeface="+mn-lt"/>
                <a:ea typeface="+mn-ea"/>
                <a:cs typeface="+mn-cs"/>
              </a:rPr>
              <a:t> the greatest conceivable thing?</a:t>
            </a:r>
          </a:p>
          <a:p>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is greater—a God who loves everyone who loves him back, or a God who loves everyone unconditionally? </a:t>
            </a:r>
            <a:endParaRPr lang="en-US" sz="1200" b="1" kern="1200" dirty="0" smtClean="0">
              <a:solidFill>
                <a:schemeClr val="tx1"/>
              </a:solidFill>
              <a:effectLst/>
              <a:latin typeface="+mn-lt"/>
              <a:ea typeface="+mn-ea"/>
              <a:cs typeface="+mn-cs"/>
            </a:endParaRP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very idea of God</a:t>
            </a:r>
            <a:r>
              <a:rPr lang="en-US" sz="1200" kern="1200" dirty="0" smtClean="0">
                <a:solidFill>
                  <a:schemeClr val="tx1"/>
                </a:solidFill>
                <a:effectLst/>
                <a:latin typeface="+mn-lt"/>
                <a:ea typeface="+mn-ea"/>
                <a:cs typeface="+mn-cs"/>
              </a:rPr>
              <a:t> necessitates his existence. </a:t>
            </a: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God is the greatest conceivable thing.</a:t>
            </a:r>
          </a:p>
          <a:p>
            <a:pPr lvl="0"/>
            <a:r>
              <a:rPr lang="en-US" sz="1200" kern="1200" dirty="0" smtClean="0">
                <a:solidFill>
                  <a:schemeClr val="tx1"/>
                </a:solidFill>
                <a:effectLst/>
                <a:latin typeface="+mn-lt"/>
                <a:ea typeface="+mn-ea"/>
                <a:cs typeface="+mn-cs"/>
              </a:rPr>
              <a:t>But if something is only in the mind and not in reality, then a greater thing can be conceived.</a:t>
            </a:r>
          </a:p>
          <a:p>
            <a:pPr lvl="0"/>
            <a:r>
              <a:rPr lang="en-US" sz="1200" kern="1200" dirty="0" smtClean="0">
                <a:solidFill>
                  <a:schemeClr val="tx1"/>
                </a:solidFill>
                <a:effectLst/>
                <a:latin typeface="+mn-lt"/>
                <a:ea typeface="+mn-ea"/>
                <a:cs typeface="+mn-cs"/>
              </a:rPr>
              <a:t>So, God cannot only be in the mind.</a:t>
            </a:r>
          </a:p>
          <a:p>
            <a:pPr lvl="0"/>
            <a:r>
              <a:rPr lang="en-US" sz="1200" kern="1200" dirty="0" smtClean="0">
                <a:solidFill>
                  <a:schemeClr val="tx1"/>
                </a:solidFill>
                <a:effectLst/>
                <a:latin typeface="+mn-lt"/>
                <a:ea typeface="+mn-ea"/>
                <a:cs typeface="+mn-cs"/>
              </a:rPr>
              <a:t>Therefore, God exists in reality.</a:t>
            </a:r>
          </a:p>
          <a:p>
            <a:endParaRPr lang="en-US" dirty="0" smtClean="0"/>
          </a:p>
          <a:p>
            <a:r>
              <a:rPr lang="en-US" sz="1200" kern="1200" dirty="0" smtClean="0">
                <a:solidFill>
                  <a:schemeClr val="tx1"/>
                </a:solidFill>
                <a:effectLst/>
                <a:latin typeface="+mn-lt"/>
                <a:ea typeface="+mn-ea"/>
                <a:cs typeface="+mn-cs"/>
              </a:rPr>
              <a:t>God + the world” is not greater than God alone</a:t>
            </a:r>
            <a:endParaRPr lang="en-US" dirty="0" smtClean="0"/>
          </a:p>
          <a:p>
            <a:endParaRPr lang="en-US" dirty="0" smtClean="0"/>
          </a:p>
          <a:p>
            <a:r>
              <a:rPr lang="en-US" sz="1200" kern="1200" dirty="0" smtClean="0">
                <a:solidFill>
                  <a:schemeClr val="tx1"/>
                </a:solidFill>
                <a:effectLst/>
                <a:latin typeface="+mn-lt"/>
                <a:ea typeface="+mn-ea"/>
                <a:cs typeface="+mn-cs"/>
              </a:rPr>
              <a:t>Comparisons of God to the tooth fairy or Santa Claus are often flippantly made, particularly among the New Atheist types. Pathetic as such caricatures are, they betray a conception among non-believers that God is a finite creature. But for St. Anselm, that is precisely what God is not.</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16</a:t>
            </a:fld>
            <a:endParaRPr lang="en-US"/>
          </a:p>
        </p:txBody>
      </p:sp>
    </p:spTree>
    <p:extLst>
      <p:ext uri="{BB962C8B-B14F-4D97-AF65-F5344CB8AC3E}">
        <p14:creationId xmlns:p14="http://schemas.microsoft.com/office/powerpoint/2010/main" val="947020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Psalm 23:1-6</a:t>
            </a:r>
            <a:endParaRPr lang="en-US" dirty="0"/>
          </a:p>
        </p:txBody>
      </p:sp>
      <p:sp>
        <p:nvSpPr>
          <p:cNvPr id="4" name="Slide Number Placeholder 3"/>
          <p:cNvSpPr>
            <a:spLocks noGrp="1"/>
          </p:cNvSpPr>
          <p:nvPr>
            <p:ph type="sldNum" sz="quarter" idx="10"/>
          </p:nvPr>
        </p:nvSpPr>
        <p:spPr/>
        <p:txBody>
          <a:bodyPr/>
          <a:lstStyle/>
          <a:p>
            <a:fld id="{BEB30FBD-36F4-4C7D-B84C-ECE29782E8C9}" type="slidenum">
              <a:rPr lang="en-US" smtClean="0"/>
              <a:t>17</a:t>
            </a:fld>
            <a:endParaRPr lang="en-US"/>
          </a:p>
        </p:txBody>
      </p:sp>
    </p:spTree>
    <p:extLst>
      <p:ext uri="{BB962C8B-B14F-4D97-AF65-F5344CB8AC3E}">
        <p14:creationId xmlns:p14="http://schemas.microsoft.com/office/powerpoint/2010/main" val="4208756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2"/>
              </a:gs>
              <a:gs pos="100000">
                <a:schemeClr val="accent2">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2"/>
              </a:gs>
              <a:gs pos="100000">
                <a:schemeClr val="accent2">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2">
                    <a:lumMod val="50000"/>
                  </a:schemeClr>
                </a:solidFill>
              </a:defRPr>
            </a:lvl1pPr>
          </a:lstStyle>
          <a:p>
            <a:fld id="{F6E0E8E6-B6EB-498A-BC29-48D81AAAA5B6}" type="datetimeFigureOut">
              <a:rPr lang="en-US" dirty="0"/>
              <a:t>9/14/2020</a:t>
            </a:fld>
            <a:endParaRPr lang="en-US" dirty="0"/>
          </a:p>
        </p:txBody>
      </p:sp>
      <p:sp>
        <p:nvSpPr>
          <p:cNvPr id="5" name="Footer Placeholder 4"/>
          <p:cNvSpPr>
            <a:spLocks noGrp="1"/>
          </p:cNvSpPr>
          <p:nvPr>
            <p:ph type="ftr" sz="quarter" idx="11"/>
          </p:nvPr>
        </p:nvSpPr>
        <p:spPr>
          <a:xfrm rot="21420000">
            <a:off x="-9144" y="4882896"/>
            <a:ext cx="4050792" cy="1197864"/>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041493-8214-4CD3-9E66-4A7CE0239274}" type="datetimeFigureOut">
              <a:rPr lang="en-US" dirty="0"/>
              <a:t>9/14/2020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D45397E-FD2D-4D0A-B33C-2E5AEFAED143}" type="datetimeFigureOut">
              <a:rPr lang="en-US" dirty="0"/>
              <a:t>9/14/2020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15092E-80DC-4992-A0D4-E74F7FC3042B}"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69A4C6-EA06-4AF0-A839-1839C57399A0}" type="datetimeFigureOut">
              <a:rPr lang="en-US" dirty="0"/>
              <a:t>9/14/2020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BF0C016-2580-485A-AC4B-4452BC379743}" type="datetimeFigureOut">
              <a:rPr lang="en-US" dirty="0"/>
              <a:t>9/14/2020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F0C8E6-7044-439E-9AE7-82A0C81AB0F0}" type="datetimeFigureOut">
              <a:rPr lang="en-US" dirty="0"/>
              <a:t>9/14/2020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E95F70E-5DFF-42EC-93B3-07D70D7ED1BD}"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4520B5-A0C9-4D15-A71B-70A075D52D64}"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4A8B59-FD8C-464E-A2E0-D2DB42977C43}"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12D0685-9E9F-46AF-8733-3458A4A5B67E}"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19578A0-4252-4A4F-8A4C-4F80F1AD91FF}"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DCDF071-3364-4AF2-8784-696D9E530376}" type="datetimeFigureOut">
              <a:rPr lang="en-US" dirty="0"/>
              <a:t>9/14/2020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12E0C83B-2A0D-4895-8D19-F0DA28872F64}" type="datetimeFigureOut">
              <a:rPr lang="en-US" dirty="0"/>
              <a:t>9/14/2020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5E32ACF0-C7E7-4CC8-840E-A2809FB4BDF6}" type="datetimeFigureOut">
              <a:rPr lang="en-US" dirty="0"/>
              <a:t>9/14/2020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1B64FF-53E9-4519-AFEB-B5EAE0A6C098}" type="datetimeFigureOut">
              <a:rPr lang="en-US" dirty="0"/>
              <a:t>9/14/2020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D0605F-0999-49B8-97E8-A9F5FE66FD89}" type="datetimeFigureOut">
              <a:rPr lang="en-US" dirty="0"/>
              <a:t>9/14/2020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2"/>
                </a:gs>
                <a:gs pos="100000">
                  <a:schemeClr val="accent2">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2">
                    <a:lumMod val="50000"/>
                  </a:schemeClr>
                </a:solidFill>
              </a:defRPr>
            </a:lvl1pPr>
          </a:lstStyle>
          <a:p>
            <a:fld id="{61EAF71F-1A43-41B7-B605-0710A83174B7}" type="datetimeFigureOut">
              <a:rPr lang="en-US" dirty="0"/>
              <a:t>9/14/2020</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2">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2">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Welcome</a:t>
            </a:r>
            <a:br>
              <a:rPr lang="en-US" dirty="0" smtClean="0"/>
            </a:br>
            <a:r>
              <a:rPr lang="en-US" sz="6000" dirty="0">
                <a:solidFill>
                  <a:schemeClr val="accent4">
                    <a:lumMod val="60000"/>
                    <a:lumOff val="40000"/>
                  </a:schemeClr>
                </a:solidFill>
              </a:rPr>
              <a:t>The Journey of Faith: Trinity, Faith, and the God Who Is </a:t>
            </a:r>
            <a:r>
              <a:rPr lang="en-US" sz="6000" dirty="0" smtClean="0">
                <a:solidFill>
                  <a:schemeClr val="accent4">
                    <a:lumMod val="60000"/>
                    <a:lumOff val="40000"/>
                  </a:schemeClr>
                </a:solidFill>
              </a:rPr>
              <a:t>Love</a:t>
            </a:r>
            <a:endParaRPr lang="en-US" dirty="0">
              <a:solidFill>
                <a:schemeClr val="accent4">
                  <a:lumMod val="60000"/>
                  <a:lumOff val="40000"/>
                </a:schemeClr>
              </a:solidFill>
            </a:endParaRPr>
          </a:p>
        </p:txBody>
      </p:sp>
      <p:sp>
        <p:nvSpPr>
          <p:cNvPr id="3" name="Subtitle 2"/>
          <p:cNvSpPr>
            <a:spLocks noGrp="1"/>
          </p:cNvSpPr>
          <p:nvPr>
            <p:ph type="subTitle" idx="1"/>
          </p:nvPr>
        </p:nvSpPr>
        <p:spPr>
          <a:xfrm rot="21420000">
            <a:off x="949193" y="3478376"/>
            <a:ext cx="9755187" cy="550333"/>
          </a:xfrm>
        </p:spPr>
        <p:txBody>
          <a:bodyPr/>
          <a:lstStyle/>
          <a:p>
            <a:r>
              <a:rPr lang="en-US" dirty="0" smtClean="0"/>
              <a:t>Keith &amp; Yvonne Fredlake</a:t>
            </a:r>
            <a:endParaRPr lang="en-US" dirty="0"/>
          </a:p>
        </p:txBody>
      </p:sp>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rot="21260739">
            <a:off x="5019261" y="4818135"/>
            <a:ext cx="945874" cy="945874"/>
          </a:xfrm>
          <a:prstGeom prst="rect">
            <a:avLst/>
          </a:prstGeom>
        </p:spPr>
      </p:pic>
      <p:sp>
        <p:nvSpPr>
          <p:cNvPr id="5" name="Rectangle 4"/>
          <p:cNvSpPr/>
          <p:nvPr/>
        </p:nvSpPr>
        <p:spPr>
          <a:xfrm rot="21408222">
            <a:off x="6184681" y="4897770"/>
            <a:ext cx="4458272" cy="461665"/>
          </a:xfrm>
          <a:prstGeom prst="rect">
            <a:avLst/>
          </a:prstGeom>
        </p:spPr>
        <p:txBody>
          <a:bodyPr wrap="none">
            <a:spAutoFit/>
          </a:bodyPr>
          <a:lstStyle/>
          <a:p>
            <a:r>
              <a:rPr lang="en-US" sz="2400" b="1" dirty="0" smtClean="0">
                <a:solidFill>
                  <a:srgbClr val="222222"/>
                </a:solidFill>
                <a:latin typeface="Palatino Linotype" panose="02040502050505030304" pitchFamily="18" charset="0"/>
              </a:rPr>
              <a:t>Sept. 15 : Our </a:t>
            </a:r>
            <a:r>
              <a:rPr lang="en-US" sz="2400" b="1" dirty="0">
                <a:solidFill>
                  <a:srgbClr val="222222"/>
                </a:solidFill>
                <a:latin typeface="Palatino Linotype" panose="02040502050505030304" pitchFamily="18" charset="0"/>
              </a:rPr>
              <a:t>Lady of Sorrows</a:t>
            </a:r>
            <a:endParaRPr lang="en-US" sz="2400" b="1" dirty="0"/>
          </a:p>
        </p:txBody>
      </p:sp>
      <p:sp>
        <p:nvSpPr>
          <p:cNvPr id="6" name="Rectangle 5"/>
          <p:cNvSpPr/>
          <p:nvPr/>
        </p:nvSpPr>
        <p:spPr>
          <a:xfrm rot="21403513">
            <a:off x="7439143" y="3833917"/>
            <a:ext cx="3262432" cy="461665"/>
          </a:xfrm>
          <a:prstGeom prst="rect">
            <a:avLst/>
          </a:prstGeom>
        </p:spPr>
        <p:txBody>
          <a:bodyPr wrap="none">
            <a:spAutoFit/>
          </a:bodyPr>
          <a:lstStyle/>
          <a:p>
            <a:r>
              <a:rPr lang="en-US" sz="2400" dirty="0"/>
              <a:t>fredlake@disciples.com</a:t>
            </a:r>
          </a:p>
        </p:txBody>
      </p:sp>
    </p:spTree>
    <p:extLst>
      <p:ext uri="{BB962C8B-B14F-4D97-AF65-F5344CB8AC3E}">
        <p14:creationId xmlns:p14="http://schemas.microsoft.com/office/powerpoint/2010/main" val="7592960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Prayer</a:t>
            </a:r>
            <a:endParaRPr lang="en-US" dirty="0"/>
          </a:p>
        </p:txBody>
      </p:sp>
      <p:sp>
        <p:nvSpPr>
          <p:cNvPr id="3" name="Rectangle 2"/>
          <p:cNvSpPr/>
          <p:nvPr/>
        </p:nvSpPr>
        <p:spPr>
          <a:xfrm>
            <a:off x="2737103" y="1770352"/>
            <a:ext cx="8345579" cy="3785652"/>
          </a:xfrm>
          <a:prstGeom prst="rect">
            <a:avLst/>
          </a:prstGeom>
        </p:spPr>
        <p:txBody>
          <a:bodyPr wrap="square">
            <a:spAutoFit/>
          </a:bodyPr>
          <a:lstStyle/>
          <a:p>
            <a:r>
              <a:rPr lang="en-US" sz="2400" dirty="0">
                <a:latin typeface="Bahnschrift" panose="020B0502040204020203" pitchFamily="34" charset="0"/>
              </a:rPr>
              <a:t>O Lord, you have searched me and known me. You know when I sit down and when I rise up; you discern my thoughts from far away. </a:t>
            </a:r>
            <a:endParaRPr lang="en-US" sz="2400" dirty="0" smtClean="0">
              <a:latin typeface="Bahnschrift" panose="020B0502040204020203" pitchFamily="34" charset="0"/>
            </a:endParaRPr>
          </a:p>
          <a:p>
            <a:r>
              <a:rPr lang="en-US" sz="2400" dirty="0" smtClean="0">
                <a:latin typeface="Bahnschrift" panose="020B0502040204020203" pitchFamily="34" charset="0"/>
              </a:rPr>
              <a:t>You </a:t>
            </a:r>
            <a:r>
              <a:rPr lang="en-US" sz="2400" dirty="0">
                <a:latin typeface="Bahnschrift" panose="020B0502040204020203" pitchFamily="34" charset="0"/>
              </a:rPr>
              <a:t>search out my path and my lying down, and are acquainted with all my ways. </a:t>
            </a:r>
            <a:endParaRPr lang="en-US" sz="2400" dirty="0" smtClean="0">
              <a:latin typeface="Bahnschrift" panose="020B0502040204020203" pitchFamily="34" charset="0"/>
            </a:endParaRPr>
          </a:p>
          <a:p>
            <a:r>
              <a:rPr lang="en-US" sz="2400" dirty="0" smtClean="0">
                <a:latin typeface="Bahnschrift" panose="020B0502040204020203" pitchFamily="34" charset="0"/>
              </a:rPr>
              <a:t>Even </a:t>
            </a:r>
            <a:r>
              <a:rPr lang="en-US" sz="2400" dirty="0">
                <a:latin typeface="Bahnschrift" panose="020B0502040204020203" pitchFamily="34" charset="0"/>
              </a:rPr>
              <a:t>before a word is on my tongue, O Lord, you know it completely. </a:t>
            </a:r>
            <a:endParaRPr lang="en-US" sz="2400" dirty="0" smtClean="0">
              <a:latin typeface="Bahnschrift" panose="020B0502040204020203" pitchFamily="34" charset="0"/>
            </a:endParaRPr>
          </a:p>
          <a:p>
            <a:r>
              <a:rPr lang="en-US" sz="2400" dirty="0" smtClean="0">
                <a:latin typeface="Bahnschrift" panose="020B0502040204020203" pitchFamily="34" charset="0"/>
              </a:rPr>
              <a:t>For </a:t>
            </a:r>
            <a:r>
              <a:rPr lang="en-US" sz="2400" dirty="0">
                <a:latin typeface="Bahnschrift" panose="020B0502040204020203" pitchFamily="34" charset="0"/>
              </a:rPr>
              <a:t>it was you who formed my inward parts; you knit me together in my mother’s womb. I praise you, for I am fearfully and wonderfully made. </a:t>
            </a:r>
            <a:r>
              <a:rPr lang="en-US" kern="1400" dirty="0">
                <a:solidFill>
                  <a:srgbClr val="000000"/>
                </a:solidFill>
                <a:latin typeface="Bahnschrift" panose="020B0502040204020203" pitchFamily="34" charset="0"/>
              </a:rPr>
              <a:t> </a:t>
            </a:r>
            <a:endParaRPr lang="en-US" kern="1400" dirty="0">
              <a:ln>
                <a:noFill/>
              </a:ln>
              <a:solidFill>
                <a:srgbClr val="000000"/>
              </a:solidFill>
              <a:effectLst/>
              <a:latin typeface="Bahnschrift" panose="020B0502040204020203" pitchFamily="34" charset="0"/>
            </a:endParaRPr>
          </a:p>
        </p:txBody>
      </p:sp>
      <p:pic>
        <p:nvPicPr>
          <p:cNvPr id="1026" name="Picture 1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249" b="-272"/>
          <a:stretch>
            <a:fillRect/>
          </a:stretch>
        </p:blipFill>
        <p:spPr bwMode="auto">
          <a:xfrm>
            <a:off x="793372" y="2404533"/>
            <a:ext cx="1688757" cy="2314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1115015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6422500" cy="1151965"/>
          </a:xfrm>
        </p:spPr>
        <p:txBody>
          <a:bodyPr/>
          <a:lstStyle/>
          <a:p>
            <a:r>
              <a:rPr lang="en-US" dirty="0" smtClean="0"/>
              <a:t>Mentor – Catechism </a:t>
            </a:r>
            <a:endParaRPr lang="en-US" dirty="0"/>
          </a:p>
        </p:txBody>
      </p:sp>
      <p:pic>
        <p:nvPicPr>
          <p:cNvPr id="1026" name="Picture 2" descr="Symbolon: The Catholic Faith Explain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08" y="1837765"/>
            <a:ext cx="2925499" cy="164559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4104133" y="1821969"/>
            <a:ext cx="2979011" cy="1677183"/>
          </a:xfrm>
          <a:prstGeom prst="rect">
            <a:avLst/>
          </a:prstGeom>
        </p:spPr>
      </p:pic>
      <p:grpSp>
        <p:nvGrpSpPr>
          <p:cNvPr id="23" name="Group 22"/>
          <p:cNvGrpSpPr/>
          <p:nvPr/>
        </p:nvGrpSpPr>
        <p:grpSpPr>
          <a:xfrm>
            <a:off x="7601134" y="1153045"/>
            <a:ext cx="3241039" cy="2858320"/>
            <a:chOff x="7731763" y="1540492"/>
            <a:chExt cx="3241039" cy="2858320"/>
          </a:xfrm>
        </p:grpSpPr>
        <p:sp>
          <p:nvSpPr>
            <p:cNvPr id="5" name="Hexagon 4"/>
            <p:cNvSpPr/>
            <p:nvPr/>
          </p:nvSpPr>
          <p:spPr>
            <a:xfrm>
              <a:off x="7958666" y="2486039"/>
              <a:ext cx="2824480" cy="1225973"/>
            </a:xfrm>
            <a:prstGeom prst="hexagon">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7731763" y="2844800"/>
              <a:ext cx="3241039" cy="254226"/>
            </a:xfrm>
            <a:prstGeom prst="roundRect">
              <a:avLst>
                <a:gd name="adj" fmla="val 5000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731763" y="3100606"/>
              <a:ext cx="3241039" cy="254226"/>
            </a:xfrm>
            <a:prstGeom prst="roundRect">
              <a:avLst>
                <a:gd name="adj" fmla="val 50000"/>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263467" y="3227719"/>
              <a:ext cx="2269066" cy="2740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7802880" y="3745877"/>
              <a:ext cx="3095413"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a:off x="8568267" y="1966524"/>
              <a:ext cx="386080" cy="372534"/>
            </a:xfrm>
            <a:prstGeom prst="arc">
              <a:avLst>
                <a:gd name="adj1" fmla="val 20918326"/>
                <a:gd name="adj2" fmla="val 17140070"/>
              </a:avLst>
            </a:prstGeom>
            <a:noFill/>
            <a:ln w="381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15"/>
            <p:cNvSpPr/>
            <p:nvPr/>
          </p:nvSpPr>
          <p:spPr>
            <a:xfrm>
              <a:off x="9120293" y="2094994"/>
              <a:ext cx="386080" cy="294134"/>
            </a:xfrm>
            <a:prstGeom prst="arc">
              <a:avLst>
                <a:gd name="adj1" fmla="val 5110685"/>
                <a:gd name="adj2" fmla="val 17140070"/>
              </a:avLst>
            </a:prstGeom>
            <a:noFill/>
            <a:ln w="381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16"/>
            <p:cNvSpPr/>
            <p:nvPr/>
          </p:nvSpPr>
          <p:spPr>
            <a:xfrm>
              <a:off x="9157549" y="1540492"/>
              <a:ext cx="386080" cy="552738"/>
            </a:xfrm>
            <a:prstGeom prst="arc">
              <a:avLst>
                <a:gd name="adj1" fmla="val 12035114"/>
                <a:gd name="adj2" fmla="val 5186956"/>
              </a:avLst>
            </a:prstGeom>
            <a:noFill/>
            <a:ln w="381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c 17"/>
            <p:cNvSpPr/>
            <p:nvPr/>
          </p:nvSpPr>
          <p:spPr>
            <a:xfrm>
              <a:off x="9760375" y="1547265"/>
              <a:ext cx="657012" cy="605917"/>
            </a:xfrm>
            <a:prstGeom prst="arc">
              <a:avLst>
                <a:gd name="adj1" fmla="val 5559973"/>
                <a:gd name="adj2" fmla="val 21561322"/>
              </a:avLst>
            </a:prstGeom>
            <a:noFill/>
            <a:ln w="381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Arc 18"/>
            <p:cNvSpPr/>
            <p:nvPr/>
          </p:nvSpPr>
          <p:spPr>
            <a:xfrm>
              <a:off x="10058399" y="1664899"/>
              <a:ext cx="358988" cy="353554"/>
            </a:xfrm>
            <a:prstGeom prst="arc">
              <a:avLst>
                <a:gd name="adj1" fmla="val 21200202"/>
                <a:gd name="adj2" fmla="val 8093126"/>
              </a:avLst>
            </a:prstGeom>
            <a:noFill/>
            <a:ln w="381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8603844" y="3690926"/>
              <a:ext cx="1418978" cy="707886"/>
            </a:xfrm>
            <a:prstGeom prst="rect">
              <a:avLst/>
            </a:prstGeom>
            <a:noFill/>
          </p:spPr>
          <p:txBody>
            <a:bodyPr wrap="none" rtlCol="0">
              <a:spAutoFit/>
            </a:bodyPr>
            <a:lstStyle/>
            <a:p>
              <a:r>
                <a:rPr lang="en-US" sz="4000" dirty="0" smtClean="0"/>
                <a:t>EXTRA</a:t>
              </a:r>
              <a:endParaRPr lang="en-US" dirty="0"/>
            </a:p>
          </p:txBody>
        </p:sp>
        <p:cxnSp>
          <p:nvCxnSpPr>
            <p:cNvPr id="21" name="Straight Connector 20"/>
            <p:cNvCxnSpPr/>
            <p:nvPr/>
          </p:nvCxnSpPr>
          <p:spPr>
            <a:xfrm>
              <a:off x="7802879" y="4297903"/>
              <a:ext cx="3095413"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Cross 21"/>
            <p:cNvSpPr/>
            <p:nvPr/>
          </p:nvSpPr>
          <p:spPr>
            <a:xfrm>
              <a:off x="8898450" y="2712711"/>
              <a:ext cx="875470" cy="772627"/>
            </a:xfrm>
            <a:prstGeom prst="plus">
              <a:avLst>
                <a:gd name="adj" fmla="val 35687"/>
              </a:avLst>
            </a:prstGeom>
            <a:solidFill>
              <a:schemeClr val="accent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 name="Picture 23"/>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4700"/>
                    </a14:imgEffect>
                  </a14:imgLayer>
                </a14:imgProps>
              </a:ext>
            </a:extLst>
          </a:blip>
          <a:srcRect b="58157"/>
          <a:stretch/>
        </p:blipFill>
        <p:spPr>
          <a:xfrm>
            <a:off x="3169921" y="3910456"/>
            <a:ext cx="4427823" cy="1523314"/>
          </a:xfrm>
          <a:prstGeom prst="rect">
            <a:avLst/>
          </a:prstGeom>
        </p:spPr>
      </p:pic>
    </p:spTree>
    <p:extLst>
      <p:ext uri="{BB962C8B-B14F-4D97-AF65-F5344CB8AC3E}">
        <p14:creationId xmlns:p14="http://schemas.microsoft.com/office/powerpoint/2010/main" val="426624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proving Spark Memory Resource With Off-Heap In-Memory Storage - DZone  Perform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1690430" cy="5602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6070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Catechesis: </a:t>
            </a:r>
            <a:r>
              <a:rPr lang="en-US" b="1" dirty="0">
                <a:solidFill>
                  <a:schemeClr val="tx1"/>
                </a:solidFill>
              </a:rPr>
              <a:t>Life Is A Pilgrimage</a:t>
            </a:r>
            <a:endParaRPr lang="en-US" dirty="0">
              <a:solidFill>
                <a:schemeClr val="tx1"/>
              </a:solidFill>
            </a:endParaRPr>
          </a:p>
        </p:txBody>
      </p:sp>
      <p:graphicFrame>
        <p:nvGraphicFramePr>
          <p:cNvPr id="4" name="Diagram 3"/>
          <p:cNvGraphicFramePr/>
          <p:nvPr>
            <p:extLst>
              <p:ext uri="{D42A27DB-BD31-4B8C-83A1-F6EECF244321}">
                <p14:modId xmlns:p14="http://schemas.microsoft.com/office/powerpoint/2010/main" val="34304409"/>
              </p:ext>
            </p:extLst>
          </p:nvPr>
        </p:nvGraphicFramePr>
        <p:xfrm>
          <a:off x="805070" y="1610140"/>
          <a:ext cx="10823713" cy="3896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142538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16815" r="16815"/>
          <a:stretch/>
        </p:blipFill>
        <p:spPr>
          <a:xfrm>
            <a:off x="717974" y="202583"/>
            <a:ext cx="3386666" cy="5102674"/>
          </a:xfrm>
          <a:prstGeom prst="rect">
            <a:avLst/>
          </a:prstGeom>
        </p:spPr>
      </p:pic>
      <p:pic>
        <p:nvPicPr>
          <p:cNvPr id="6" name="Picture 5"/>
          <p:cNvPicPr>
            <a:picLocks noChangeAspect="1"/>
          </p:cNvPicPr>
          <p:nvPr/>
        </p:nvPicPr>
        <p:blipFill>
          <a:blip r:embed="rId4"/>
          <a:stretch>
            <a:fillRect/>
          </a:stretch>
        </p:blipFill>
        <p:spPr>
          <a:xfrm>
            <a:off x="4736042" y="200246"/>
            <a:ext cx="5064972" cy="5105011"/>
          </a:xfrm>
          <a:prstGeom prst="rect">
            <a:avLst/>
          </a:prstGeom>
        </p:spPr>
      </p:pic>
    </p:spTree>
    <p:extLst>
      <p:ext uri="{BB962C8B-B14F-4D97-AF65-F5344CB8AC3E}">
        <p14:creationId xmlns:p14="http://schemas.microsoft.com/office/powerpoint/2010/main" val="2384489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16392" t="25017" r="11243" b="19199"/>
          <a:stretch/>
        </p:blipFill>
        <p:spPr>
          <a:xfrm>
            <a:off x="1871472" y="223002"/>
            <a:ext cx="8095602" cy="5092047"/>
          </a:xfrm>
          <a:prstGeom prst="rect">
            <a:avLst/>
          </a:prstGeom>
        </p:spPr>
      </p:pic>
    </p:spTree>
    <p:extLst>
      <p:ext uri="{BB962C8B-B14F-4D97-AF65-F5344CB8AC3E}">
        <p14:creationId xmlns:p14="http://schemas.microsoft.com/office/powerpoint/2010/main" val="1872642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4152898" cy="1151965"/>
          </a:xfrm>
        </p:spPr>
        <p:txBody>
          <a:bodyPr>
            <a:normAutofit fontScale="90000"/>
          </a:bodyPr>
          <a:lstStyle/>
          <a:p>
            <a:r>
              <a:rPr lang="en-US" dirty="0" smtClean="0"/>
              <a:t>Catholic Orders </a:t>
            </a:r>
            <a:endParaRPr lang="en-US" dirty="0"/>
          </a:p>
        </p:txBody>
      </p:sp>
      <p:sp>
        <p:nvSpPr>
          <p:cNvPr id="3" name="Rectangle 2"/>
          <p:cNvSpPr/>
          <p:nvPr/>
        </p:nvSpPr>
        <p:spPr>
          <a:xfrm>
            <a:off x="685801" y="1904495"/>
            <a:ext cx="3987798" cy="3139321"/>
          </a:xfrm>
          <a:prstGeom prst="rect">
            <a:avLst/>
          </a:prstGeom>
        </p:spPr>
        <p:txBody>
          <a:bodyPr wrap="square">
            <a:spAutoFit/>
          </a:bodyPr>
          <a:lstStyle/>
          <a:p>
            <a:r>
              <a:rPr lang="en-US" dirty="0">
                <a:latin typeface="Bahnschrift" panose="020B0502040204020203" pitchFamily="34" charset="0"/>
                <a:ea typeface="Calibri" panose="020F0502020204030204" pitchFamily="34" charset="0"/>
              </a:rPr>
              <a:t>A charism is essentially the </a:t>
            </a:r>
            <a:r>
              <a:rPr lang="en-US" b="1" u="sng" dirty="0">
                <a:latin typeface="Bahnschrift" panose="020B0502040204020203" pitchFamily="34" charset="0"/>
                <a:ea typeface="Calibri" panose="020F0502020204030204" pitchFamily="34" charset="0"/>
              </a:rPr>
              <a:t>personality</a:t>
            </a:r>
            <a:r>
              <a:rPr lang="en-US" dirty="0">
                <a:latin typeface="Bahnschrift" panose="020B0502040204020203" pitchFamily="34" charset="0"/>
                <a:ea typeface="Calibri" panose="020F0502020204030204" pitchFamily="34" charset="0"/>
              </a:rPr>
              <a:t> of the Order, the attributes and preferences of the founder that determine how they prayer, where and how they live, and what they do in ministry for the Church. A charism can be very specific, tied directly to a particular mission such as teaching or medicine, or can be very general, focused on an ideal like hospitality or mission.</a:t>
            </a:r>
          </a:p>
        </p:txBody>
      </p:sp>
      <p:pic>
        <p:nvPicPr>
          <p:cNvPr id="4" name="Picture 3" descr="Related image"/>
          <p:cNvPicPr/>
          <p:nvPr/>
        </p:nvPicPr>
        <p:blipFill rotWithShape="1">
          <a:blip r:embed="rId3" cstate="print">
            <a:extLst>
              <a:ext uri="{28A0092B-C50C-407E-A947-70E740481C1C}">
                <a14:useLocalDpi xmlns:a14="http://schemas.microsoft.com/office/drawing/2010/main" val="0"/>
              </a:ext>
            </a:extLst>
          </a:blip>
          <a:srcRect l="10292" r="11393" b="6521"/>
          <a:stretch/>
        </p:blipFill>
        <p:spPr bwMode="auto">
          <a:xfrm>
            <a:off x="5268065" y="1039761"/>
            <a:ext cx="572135" cy="682625"/>
          </a:xfrm>
          <a:prstGeom prst="rect">
            <a:avLst/>
          </a:prstGeom>
          <a:noFill/>
          <a:ln>
            <a:noFill/>
          </a:ln>
          <a:extLst>
            <a:ext uri="{53640926-AAD7-44D8-BBD7-CCE9431645EC}">
              <a14:shadowObscured xmlns:a14="http://schemas.microsoft.com/office/drawing/2010/main"/>
            </a:ext>
          </a:extLst>
        </p:spPr>
      </p:pic>
      <p:pic>
        <p:nvPicPr>
          <p:cNvPr id="5" name="Picture 4" descr="Image result for jesuit code of arm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4369" y="2447615"/>
            <a:ext cx="685800" cy="685800"/>
          </a:xfrm>
          <a:prstGeom prst="rect">
            <a:avLst/>
          </a:prstGeom>
          <a:noFill/>
          <a:ln>
            <a:noFill/>
          </a:ln>
        </p:spPr>
      </p:pic>
      <p:pic>
        <p:nvPicPr>
          <p:cNvPr id="7" name="Picture 6" descr="Image result for catholic order Franciscans coat of arms"/>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257859" y="3853280"/>
            <a:ext cx="694690" cy="429260"/>
          </a:xfrm>
          <a:prstGeom prst="rect">
            <a:avLst/>
          </a:prstGeom>
          <a:noFill/>
          <a:ln>
            <a:noFill/>
          </a:ln>
        </p:spPr>
      </p:pic>
      <p:pic>
        <p:nvPicPr>
          <p:cNvPr id="8" name="Picture 7" descr="Image result for Benedictine order code of arms"/>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21974" y="1047382"/>
            <a:ext cx="685800" cy="667385"/>
          </a:xfrm>
          <a:prstGeom prst="rect">
            <a:avLst/>
          </a:prstGeom>
          <a:noFill/>
          <a:ln>
            <a:noFill/>
          </a:ln>
        </p:spPr>
      </p:pic>
      <p:pic>
        <p:nvPicPr>
          <p:cNvPr id="9" name="Picture 8" descr="Image result for Salesians order code of arm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1499" y="2369824"/>
            <a:ext cx="676275" cy="767715"/>
          </a:xfrm>
          <a:prstGeom prst="rect">
            <a:avLst/>
          </a:prstGeom>
          <a:noFill/>
          <a:ln>
            <a:noFill/>
          </a:ln>
        </p:spPr>
      </p:pic>
      <p:pic>
        <p:nvPicPr>
          <p:cNvPr id="10" name="Picture 9" descr="https://www.motherteresa.org/images/mtc%20logo1.jpg?crc=3857567093"/>
          <p:cNvPicPr/>
          <p:nvPr/>
        </p:nvPicPr>
        <p:blipFill>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7235944" y="3711405"/>
            <a:ext cx="657860" cy="950595"/>
          </a:xfrm>
          <a:prstGeom prst="rect">
            <a:avLst/>
          </a:prstGeom>
          <a:noFill/>
          <a:ln>
            <a:noFill/>
          </a:ln>
        </p:spPr>
      </p:pic>
      <p:pic>
        <p:nvPicPr>
          <p:cNvPr id="11" name="Picture 10" descr="Image result for Dominicans  order code of arms"/>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377798" y="974357"/>
            <a:ext cx="685800" cy="740410"/>
          </a:xfrm>
          <a:prstGeom prst="rect">
            <a:avLst/>
          </a:prstGeom>
          <a:noFill/>
          <a:ln>
            <a:noFill/>
          </a:ln>
        </p:spPr>
      </p:pic>
      <p:pic>
        <p:nvPicPr>
          <p:cNvPr id="12" name="Picture 11" descr="Image result for Augustinians order code of arms"/>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07340" y="2395498"/>
            <a:ext cx="685800" cy="703580"/>
          </a:xfrm>
          <a:prstGeom prst="rect">
            <a:avLst/>
          </a:prstGeom>
          <a:noFill/>
          <a:ln>
            <a:noFill/>
          </a:ln>
        </p:spPr>
      </p:pic>
      <p:pic>
        <p:nvPicPr>
          <p:cNvPr id="13" name="Picture 12" descr="Image result for Carmelites order code of arms"/>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416865" y="3816497"/>
            <a:ext cx="676275" cy="740410"/>
          </a:xfrm>
          <a:prstGeom prst="rect">
            <a:avLst/>
          </a:prstGeom>
          <a:noFill/>
          <a:ln>
            <a:noFill/>
          </a:ln>
        </p:spPr>
      </p:pic>
      <p:sp>
        <p:nvSpPr>
          <p:cNvPr id="14" name="Rectangle 13"/>
          <p:cNvSpPr/>
          <p:nvPr/>
        </p:nvSpPr>
        <p:spPr>
          <a:xfrm>
            <a:off x="9047573" y="4643226"/>
            <a:ext cx="1472833" cy="400110"/>
          </a:xfrm>
          <a:prstGeom prst="rect">
            <a:avLst/>
          </a:prstGeom>
        </p:spPr>
        <p:txBody>
          <a:bodyPr wrap="square">
            <a:spAutoFit/>
          </a:bodyPr>
          <a:lstStyle/>
          <a:p>
            <a:r>
              <a:rPr lang="en-US" sz="2000" dirty="0"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Carmelites</a:t>
            </a:r>
            <a:endParaRPr lang="en-US" sz="2000" dirty="0">
              <a:ln w="0"/>
              <a:solidFill>
                <a:schemeClr val="accent5"/>
              </a:solidFill>
              <a:effectLst>
                <a:outerShdw blurRad="38100" dist="19050" dir="2700000" algn="tl" rotWithShape="0">
                  <a:schemeClr val="dk1">
                    <a:alpha val="40000"/>
                  </a:schemeClr>
                </a:outerShdw>
              </a:effectLst>
              <a:latin typeface="Bahnschrift" panose="020B0502040204020203" pitchFamily="34" charset="0"/>
            </a:endParaRPr>
          </a:p>
        </p:txBody>
      </p:sp>
      <p:sp>
        <p:nvSpPr>
          <p:cNvPr id="15" name="Rectangle 14"/>
          <p:cNvSpPr/>
          <p:nvPr/>
        </p:nvSpPr>
        <p:spPr>
          <a:xfrm>
            <a:off x="4838699" y="4446076"/>
            <a:ext cx="1598505" cy="400110"/>
          </a:xfrm>
          <a:prstGeom prst="rect">
            <a:avLst/>
          </a:prstGeom>
        </p:spPr>
        <p:txBody>
          <a:bodyPr wrap="square">
            <a:spAutoFit/>
          </a:bodyPr>
          <a:lstStyle/>
          <a:p>
            <a:r>
              <a:rPr lang="en-US" sz="2000" dirty="0"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Franciscans</a:t>
            </a:r>
            <a:endParaRPr lang="en-US" sz="2000" dirty="0">
              <a:ln w="0"/>
              <a:solidFill>
                <a:schemeClr val="accent5"/>
              </a:solidFill>
              <a:effectLst>
                <a:outerShdw blurRad="38100" dist="19050" dir="2700000" algn="tl" rotWithShape="0">
                  <a:schemeClr val="dk1">
                    <a:alpha val="40000"/>
                  </a:schemeClr>
                </a:outerShdw>
              </a:effectLst>
              <a:latin typeface="Bahnschrift" panose="020B0502040204020203" pitchFamily="34" charset="0"/>
            </a:endParaRPr>
          </a:p>
        </p:txBody>
      </p:sp>
      <p:sp>
        <p:nvSpPr>
          <p:cNvPr id="16" name="Rectangle 15"/>
          <p:cNvSpPr/>
          <p:nvPr/>
        </p:nvSpPr>
        <p:spPr>
          <a:xfrm>
            <a:off x="4838699" y="1753929"/>
            <a:ext cx="1598507" cy="400110"/>
          </a:xfrm>
          <a:prstGeom prst="rect">
            <a:avLst/>
          </a:prstGeom>
        </p:spPr>
        <p:txBody>
          <a:bodyPr wrap="square">
            <a:spAutoFit/>
          </a:bodyPr>
          <a:lstStyle/>
          <a:p>
            <a:r>
              <a:rPr lang="en-US" sz="2000" dirty="0"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Carthusians</a:t>
            </a:r>
            <a:endParaRPr lang="en-US" sz="2000" dirty="0">
              <a:ln w="0"/>
              <a:solidFill>
                <a:schemeClr val="accent5"/>
              </a:solidFill>
              <a:effectLst>
                <a:outerShdw blurRad="38100" dist="19050" dir="2700000" algn="tl" rotWithShape="0">
                  <a:schemeClr val="dk1">
                    <a:alpha val="40000"/>
                  </a:schemeClr>
                </a:outerShdw>
              </a:effectLst>
              <a:latin typeface="Bahnschrift" panose="020B0502040204020203" pitchFamily="34" charset="0"/>
            </a:endParaRPr>
          </a:p>
        </p:txBody>
      </p:sp>
      <p:sp>
        <p:nvSpPr>
          <p:cNvPr id="17" name="Rectangle 16"/>
          <p:cNvSpPr/>
          <p:nvPr/>
        </p:nvSpPr>
        <p:spPr>
          <a:xfrm>
            <a:off x="5109329" y="3223272"/>
            <a:ext cx="1035170" cy="400110"/>
          </a:xfrm>
          <a:prstGeom prst="rect">
            <a:avLst/>
          </a:prstGeom>
        </p:spPr>
        <p:txBody>
          <a:bodyPr wrap="square">
            <a:spAutoFit/>
          </a:bodyPr>
          <a:lstStyle/>
          <a:p>
            <a:r>
              <a:rPr lang="en-US" sz="2000" dirty="0"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Jesuits</a:t>
            </a:r>
            <a:endParaRPr lang="en-US" sz="2000" dirty="0">
              <a:ln w="0"/>
              <a:solidFill>
                <a:schemeClr val="accent5"/>
              </a:solidFill>
              <a:effectLst>
                <a:outerShdw blurRad="38100" dist="19050" dir="2700000" algn="tl" rotWithShape="0">
                  <a:schemeClr val="dk1">
                    <a:alpha val="40000"/>
                  </a:schemeClr>
                </a:outerShdw>
              </a:effectLst>
              <a:latin typeface="Bahnschrift" panose="020B0502040204020203" pitchFamily="34" charset="0"/>
            </a:endParaRPr>
          </a:p>
        </p:txBody>
      </p:sp>
      <p:sp>
        <p:nvSpPr>
          <p:cNvPr id="18" name="Rectangle 17"/>
          <p:cNvSpPr/>
          <p:nvPr/>
        </p:nvSpPr>
        <p:spPr>
          <a:xfrm>
            <a:off x="6702036" y="1753929"/>
            <a:ext cx="1884574" cy="400110"/>
          </a:xfrm>
          <a:prstGeom prst="rect">
            <a:avLst/>
          </a:prstGeom>
        </p:spPr>
        <p:txBody>
          <a:bodyPr wrap="square">
            <a:spAutoFit/>
          </a:bodyPr>
          <a:lstStyle/>
          <a:p>
            <a:r>
              <a:rPr lang="en-US" sz="2000" dirty="0"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Benedictines</a:t>
            </a:r>
            <a:endParaRPr lang="en-US" sz="2000" dirty="0">
              <a:ln w="0"/>
              <a:solidFill>
                <a:schemeClr val="accent5"/>
              </a:solidFill>
              <a:effectLst>
                <a:outerShdw blurRad="38100" dist="19050" dir="2700000" algn="tl" rotWithShape="0">
                  <a:schemeClr val="dk1">
                    <a:alpha val="40000"/>
                  </a:schemeClr>
                </a:outerShdw>
              </a:effectLst>
              <a:latin typeface="Bahnschrift" panose="020B0502040204020203" pitchFamily="34" charset="0"/>
            </a:endParaRPr>
          </a:p>
        </p:txBody>
      </p:sp>
      <p:sp>
        <p:nvSpPr>
          <p:cNvPr id="19" name="Rectangle 18"/>
          <p:cNvSpPr/>
          <p:nvPr/>
        </p:nvSpPr>
        <p:spPr>
          <a:xfrm>
            <a:off x="6959056" y="3136920"/>
            <a:ext cx="1448342" cy="400110"/>
          </a:xfrm>
          <a:prstGeom prst="rect">
            <a:avLst/>
          </a:prstGeom>
        </p:spPr>
        <p:txBody>
          <a:bodyPr wrap="square">
            <a:spAutoFit/>
          </a:bodyPr>
          <a:lstStyle/>
          <a:p>
            <a:r>
              <a:rPr lang="en-US" sz="2000" dirty="0" err="1"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Salesians</a:t>
            </a:r>
            <a:endParaRPr lang="en-US" sz="2000" dirty="0">
              <a:ln w="0"/>
              <a:solidFill>
                <a:schemeClr val="accent5"/>
              </a:solidFill>
              <a:effectLst>
                <a:outerShdw blurRad="38100" dist="19050" dir="2700000" algn="tl" rotWithShape="0">
                  <a:schemeClr val="dk1">
                    <a:alpha val="40000"/>
                  </a:schemeClr>
                </a:outerShdw>
              </a:effectLst>
              <a:latin typeface="Bahnschrift" panose="020B0502040204020203" pitchFamily="34" charset="0"/>
            </a:endParaRPr>
          </a:p>
        </p:txBody>
      </p:sp>
      <p:sp>
        <p:nvSpPr>
          <p:cNvPr id="20" name="Rectangle 19"/>
          <p:cNvSpPr/>
          <p:nvPr/>
        </p:nvSpPr>
        <p:spPr>
          <a:xfrm>
            <a:off x="6740941" y="4630742"/>
            <a:ext cx="1666458" cy="707886"/>
          </a:xfrm>
          <a:prstGeom prst="rect">
            <a:avLst/>
          </a:prstGeom>
        </p:spPr>
        <p:txBody>
          <a:bodyPr wrap="square">
            <a:spAutoFit/>
          </a:bodyPr>
          <a:lstStyle/>
          <a:p>
            <a:pPr algn="ctr"/>
            <a:r>
              <a:rPr lang="en-US" sz="2000" dirty="0"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Missionaries </a:t>
            </a:r>
          </a:p>
          <a:p>
            <a:pPr algn="ctr"/>
            <a:r>
              <a:rPr lang="en-US" sz="2000" dirty="0"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of Charity</a:t>
            </a:r>
            <a:endParaRPr lang="en-US" sz="2000" dirty="0">
              <a:ln w="0"/>
              <a:solidFill>
                <a:schemeClr val="accent5"/>
              </a:solidFill>
              <a:effectLst>
                <a:outerShdw blurRad="38100" dist="19050" dir="2700000" algn="tl" rotWithShape="0">
                  <a:schemeClr val="dk1">
                    <a:alpha val="40000"/>
                  </a:schemeClr>
                </a:outerShdw>
              </a:effectLst>
              <a:latin typeface="Bahnschrift" panose="020B0502040204020203" pitchFamily="34" charset="0"/>
            </a:endParaRPr>
          </a:p>
        </p:txBody>
      </p:sp>
      <p:sp>
        <p:nvSpPr>
          <p:cNvPr id="21" name="Rectangle 20"/>
          <p:cNvSpPr/>
          <p:nvPr/>
        </p:nvSpPr>
        <p:spPr>
          <a:xfrm>
            <a:off x="9064359" y="1753929"/>
            <a:ext cx="1606983" cy="400110"/>
          </a:xfrm>
          <a:prstGeom prst="rect">
            <a:avLst/>
          </a:prstGeom>
        </p:spPr>
        <p:txBody>
          <a:bodyPr wrap="square">
            <a:spAutoFit/>
          </a:bodyPr>
          <a:lstStyle/>
          <a:p>
            <a:r>
              <a:rPr lang="en-US" sz="2000" dirty="0"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Dominicans</a:t>
            </a:r>
            <a:endParaRPr lang="en-US" sz="2000" dirty="0">
              <a:ln w="0"/>
              <a:solidFill>
                <a:schemeClr val="accent5"/>
              </a:solidFill>
              <a:effectLst>
                <a:outerShdw blurRad="38100" dist="19050" dir="2700000" algn="tl" rotWithShape="0">
                  <a:schemeClr val="dk1">
                    <a:alpha val="40000"/>
                  </a:schemeClr>
                </a:outerShdw>
              </a:effectLst>
              <a:latin typeface="Bahnschrift" panose="020B0502040204020203" pitchFamily="34" charset="0"/>
            </a:endParaRPr>
          </a:p>
        </p:txBody>
      </p:sp>
      <p:sp>
        <p:nvSpPr>
          <p:cNvPr id="22" name="Rectangle 21"/>
          <p:cNvSpPr/>
          <p:nvPr/>
        </p:nvSpPr>
        <p:spPr>
          <a:xfrm>
            <a:off x="8946661" y="3136920"/>
            <a:ext cx="1806748" cy="400110"/>
          </a:xfrm>
          <a:prstGeom prst="rect">
            <a:avLst/>
          </a:prstGeom>
        </p:spPr>
        <p:txBody>
          <a:bodyPr wrap="square">
            <a:spAutoFit/>
          </a:bodyPr>
          <a:lstStyle/>
          <a:p>
            <a:r>
              <a:rPr lang="en-US" sz="2000" dirty="0" smtClean="0">
                <a:ln w="0"/>
                <a:solidFill>
                  <a:schemeClr val="accent5"/>
                </a:solidFill>
                <a:effectLst>
                  <a:outerShdw blurRad="38100" dist="19050" dir="2700000" algn="tl" rotWithShape="0">
                    <a:schemeClr val="dk1">
                      <a:alpha val="40000"/>
                    </a:schemeClr>
                  </a:outerShdw>
                </a:effectLst>
                <a:latin typeface="Bahnschrift" panose="020B0502040204020203" pitchFamily="34" charset="0"/>
                <a:ea typeface="Calibri" panose="020F0502020204030204" pitchFamily="34" charset="0"/>
              </a:rPr>
              <a:t>Augustinians</a:t>
            </a:r>
            <a:endParaRPr lang="en-US" sz="2000" dirty="0">
              <a:ln w="0"/>
              <a:solidFill>
                <a:schemeClr val="accent5"/>
              </a:solidFill>
              <a:effectLst>
                <a:outerShdw blurRad="38100" dist="19050" dir="2700000" algn="tl" rotWithShape="0">
                  <a:schemeClr val="dk1">
                    <a:alpha val="40000"/>
                  </a:schemeClr>
                </a:outerShdw>
              </a:effectLst>
              <a:latin typeface="Bahnschrift" panose="020B0502040204020203" pitchFamily="34" charset="0"/>
            </a:endParaRPr>
          </a:p>
        </p:txBody>
      </p:sp>
    </p:spTree>
    <p:extLst>
      <p:ext uri="{BB962C8B-B14F-4D97-AF65-F5344CB8AC3E}">
        <p14:creationId xmlns:p14="http://schemas.microsoft.com/office/powerpoint/2010/main" val="95945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3599063" cy="1151965"/>
          </a:xfrm>
        </p:spPr>
        <p:txBody>
          <a:bodyPr/>
          <a:lstStyle/>
          <a:p>
            <a:r>
              <a:rPr lang="en-US" dirty="0" smtClean="0"/>
              <a:t>Class Moto</a:t>
            </a:r>
            <a:endParaRPr lang="en-US" dirty="0"/>
          </a:p>
        </p:txBody>
      </p:sp>
      <p:sp>
        <p:nvSpPr>
          <p:cNvPr id="4" name="Rectangle 3"/>
          <p:cNvSpPr/>
          <p:nvPr/>
        </p:nvSpPr>
        <p:spPr>
          <a:xfrm>
            <a:off x="685801" y="4954192"/>
            <a:ext cx="3410681" cy="523220"/>
          </a:xfrm>
          <a:prstGeom prst="rect">
            <a:avLst/>
          </a:prstGeom>
        </p:spPr>
        <p:txBody>
          <a:bodyPr wrap="square">
            <a:spAutoFit/>
          </a:bodyPr>
          <a:lstStyle/>
          <a:p>
            <a:pPr algn="ctr"/>
            <a:r>
              <a:rPr lang="en-US" sz="2800" dirty="0" smtClean="0">
                <a:latin typeface="Bahnschrift" panose="020B0502040204020203" pitchFamily="34" charset="0"/>
              </a:rPr>
              <a:t>may </a:t>
            </a:r>
            <a:r>
              <a:rPr lang="en-US" sz="2800" dirty="0">
                <a:latin typeface="Bahnschrift" panose="020B0502040204020203" pitchFamily="34" charset="0"/>
              </a:rPr>
              <a:t>you live in God</a:t>
            </a:r>
            <a:endParaRPr lang="en-US" sz="4400" b="1" dirty="0">
              <a:solidFill>
                <a:schemeClr val="accent6">
                  <a:lumMod val="50000"/>
                </a:schemeClr>
              </a:solidFill>
              <a:latin typeface="Bahnschrift" panose="020B0502040204020203" pitchFamily="34" charset="0"/>
            </a:endParaRPr>
          </a:p>
        </p:txBody>
      </p:sp>
      <p:pic>
        <p:nvPicPr>
          <p:cNvPr id="5" name="Picture 4"/>
          <p:cNvPicPr/>
          <p:nvPr/>
        </p:nvPicPr>
        <p:blipFill rotWithShape="1">
          <a:blip r:embed="rId3">
            <a:extLst>
              <a:ext uri="{BEBA8EAE-BF5A-486C-A8C5-ECC9F3942E4B}">
                <a14:imgProps xmlns:a14="http://schemas.microsoft.com/office/drawing/2010/main">
                  <a14:imgLayer r:embed="rId4">
                    <a14:imgEffect>
                      <a14:saturation sat="300000"/>
                    </a14:imgEffect>
                  </a14:imgLayer>
                </a14:imgProps>
              </a:ext>
            </a:extLst>
          </a:blip>
          <a:srcRect l="16483" t="23567" r="13536" b="41950"/>
          <a:stretch/>
        </p:blipFill>
        <p:spPr>
          <a:xfrm>
            <a:off x="4284863" y="939588"/>
            <a:ext cx="7209483" cy="4537824"/>
          </a:xfrm>
          <a:prstGeom prst="rect">
            <a:avLst/>
          </a:prstGeom>
        </p:spPr>
      </p:pic>
    </p:spTree>
    <p:extLst>
      <p:ext uri="{BB962C8B-B14F-4D97-AF65-F5344CB8AC3E}">
        <p14:creationId xmlns:p14="http://schemas.microsoft.com/office/powerpoint/2010/main" val="175006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0254" y="685800"/>
            <a:ext cx="5186679" cy="1499673"/>
          </a:xfrm>
        </p:spPr>
        <p:txBody>
          <a:bodyPr>
            <a:normAutofit fontScale="90000"/>
          </a:bodyPr>
          <a:lstStyle/>
          <a:p>
            <a:r>
              <a:rPr lang="en-US" dirty="0" smtClean="0"/>
              <a:t>History:</a:t>
            </a:r>
            <a:br>
              <a:rPr lang="en-US" dirty="0" smtClean="0"/>
            </a:br>
            <a:r>
              <a:rPr lang="en-US" dirty="0" smtClean="0"/>
              <a:t>It happened when?</a:t>
            </a:r>
            <a:endParaRPr lang="en-US" dirty="0"/>
          </a:p>
        </p:txBody>
      </p:sp>
      <p:sp>
        <p:nvSpPr>
          <p:cNvPr id="4" name="Rectangle 3"/>
          <p:cNvSpPr/>
          <p:nvPr/>
        </p:nvSpPr>
        <p:spPr>
          <a:xfrm>
            <a:off x="685801" y="2185473"/>
            <a:ext cx="4278735" cy="1200329"/>
          </a:xfrm>
          <a:prstGeom prst="rect">
            <a:avLst/>
          </a:prstGeom>
        </p:spPr>
        <p:txBody>
          <a:bodyPr wrap="square">
            <a:spAutoFit/>
          </a:bodyPr>
          <a:lstStyle/>
          <a:p>
            <a:r>
              <a:rPr lang="en-US" sz="7200" b="1" i="1" spc="-50" dirty="0" err="1" smtClean="0">
                <a:solidFill>
                  <a:schemeClr val="accent3"/>
                </a:solidFill>
                <a:latin typeface="Bahnschrift" panose="020B0502040204020203" pitchFamily="34" charset="0"/>
                <a:ea typeface="Times New Roman" panose="02020603050405020304" pitchFamily="18" charset="0"/>
              </a:rPr>
              <a:t>Oremus</a:t>
            </a:r>
            <a:endParaRPr lang="en-US" sz="7200" dirty="0">
              <a:solidFill>
                <a:schemeClr val="accent3"/>
              </a:solidFill>
              <a:latin typeface="Bahnschrift" panose="020B0502040204020203" pitchFamily="34" charset="0"/>
            </a:endParaRPr>
          </a:p>
        </p:txBody>
      </p:sp>
      <p:sp>
        <p:nvSpPr>
          <p:cNvPr id="5" name="Rectangle 4"/>
          <p:cNvSpPr/>
          <p:nvPr/>
        </p:nvSpPr>
        <p:spPr>
          <a:xfrm>
            <a:off x="685801" y="3201136"/>
            <a:ext cx="4278735" cy="1107996"/>
          </a:xfrm>
          <a:prstGeom prst="rect">
            <a:avLst/>
          </a:prstGeom>
        </p:spPr>
        <p:txBody>
          <a:bodyPr wrap="none">
            <a:spAutoFit/>
          </a:bodyPr>
          <a:lstStyle/>
          <a:p>
            <a:r>
              <a:rPr lang="en-US" sz="6600" dirty="0">
                <a:solidFill>
                  <a:schemeClr val="accent4"/>
                </a:solidFill>
                <a:latin typeface="Bahnschrift" panose="020B0502040204020203" pitchFamily="34" charset="0"/>
                <a:ea typeface="Times New Roman" panose="02020603050405020304" pitchFamily="18" charset="0"/>
              </a:rPr>
              <a:t>Let us pray</a:t>
            </a:r>
            <a:endParaRPr lang="en-US" sz="6600" dirty="0">
              <a:solidFill>
                <a:schemeClr val="accent4"/>
              </a:solidFill>
              <a:latin typeface="Bahnschrift" panose="020B0502040204020203" pitchFamily="34" charset="0"/>
              <a:ea typeface="Calibri" panose="020F0502020204030204" pitchFamily="34" charset="0"/>
            </a:endParaRPr>
          </a:p>
        </p:txBody>
      </p:sp>
      <p:sp>
        <p:nvSpPr>
          <p:cNvPr id="6" name="Title 1"/>
          <p:cNvSpPr txBox="1">
            <a:spLocks/>
          </p:cNvSpPr>
          <p:nvPr/>
        </p:nvSpPr>
        <p:spPr>
          <a:xfrm>
            <a:off x="838201" y="685800"/>
            <a:ext cx="3703319" cy="149967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r>
              <a:rPr lang="en-US" dirty="0" smtClean="0"/>
              <a:t>LATIN WORD OF THE DAY</a:t>
            </a:r>
            <a:endParaRPr lang="en-US" dirty="0"/>
          </a:p>
        </p:txBody>
      </p:sp>
      <p:sp>
        <p:nvSpPr>
          <p:cNvPr id="3" name="Rectangle 2"/>
          <p:cNvSpPr/>
          <p:nvPr/>
        </p:nvSpPr>
        <p:spPr>
          <a:xfrm>
            <a:off x="6260254" y="2277806"/>
            <a:ext cx="4936066" cy="1477328"/>
          </a:xfrm>
          <a:prstGeom prst="rect">
            <a:avLst/>
          </a:prstGeom>
          <a:solidFill>
            <a:schemeClr val="accent6">
              <a:lumMod val="40000"/>
              <a:lumOff val="60000"/>
            </a:schemeClr>
          </a:solidFill>
        </p:spPr>
        <p:txBody>
          <a:bodyPr wrap="square">
            <a:spAutoFit/>
          </a:bodyPr>
          <a:lstStyle/>
          <a:p>
            <a:r>
              <a:rPr lang="en-US" kern="1400" dirty="0">
                <a:solidFill>
                  <a:srgbClr val="000000"/>
                </a:solidFill>
                <a:latin typeface="Bahnschrift" panose="020B0502040204020203" pitchFamily="34" charset="0"/>
              </a:rPr>
              <a:t>Theodoric, son of </a:t>
            </a:r>
            <a:r>
              <a:rPr lang="en-US" kern="1400" dirty="0" err="1">
                <a:solidFill>
                  <a:srgbClr val="000000"/>
                </a:solidFill>
                <a:latin typeface="Bahnschrift" panose="020B0502040204020203" pitchFamily="34" charset="0"/>
              </a:rPr>
              <a:t>Theodemir</a:t>
            </a:r>
            <a:r>
              <a:rPr lang="en-US" kern="1400" dirty="0">
                <a:solidFill>
                  <a:srgbClr val="000000"/>
                </a:solidFill>
                <a:latin typeface="Bahnschrift" panose="020B0502040204020203" pitchFamily="34" charset="0"/>
              </a:rPr>
              <a:t> king of the </a:t>
            </a:r>
            <a:r>
              <a:rPr lang="en-US" kern="1400" dirty="0" err="1">
                <a:solidFill>
                  <a:srgbClr val="000000"/>
                </a:solidFill>
                <a:latin typeface="Bahnschrift" panose="020B0502040204020203" pitchFamily="34" charset="0"/>
              </a:rPr>
              <a:t>Ostrogoths</a:t>
            </a:r>
            <a:r>
              <a:rPr lang="en-US" kern="1400" dirty="0">
                <a:solidFill>
                  <a:srgbClr val="000000"/>
                </a:solidFill>
                <a:latin typeface="Bahnschrift" panose="020B0502040204020203" pitchFamily="34" charset="0"/>
              </a:rPr>
              <a:t>, was taken hostage in Constantinople to secure payment of 300 </a:t>
            </a:r>
            <a:r>
              <a:rPr lang="en-US" kern="1400" dirty="0" err="1">
                <a:solidFill>
                  <a:srgbClr val="000000"/>
                </a:solidFill>
                <a:latin typeface="Bahnschrift" panose="020B0502040204020203" pitchFamily="34" charset="0"/>
              </a:rPr>
              <a:t>lbs</a:t>
            </a:r>
            <a:r>
              <a:rPr lang="en-US" kern="1400" dirty="0">
                <a:solidFill>
                  <a:srgbClr val="000000"/>
                </a:solidFill>
                <a:latin typeface="Bahnschrift" panose="020B0502040204020203" pitchFamily="34" charset="0"/>
              </a:rPr>
              <a:t> of </a:t>
            </a:r>
            <a:r>
              <a:rPr lang="en-US" kern="1400" dirty="0" smtClean="0">
                <a:solidFill>
                  <a:srgbClr val="000000"/>
                </a:solidFill>
                <a:latin typeface="Bahnschrift" panose="020B0502040204020203" pitchFamily="34" charset="0"/>
              </a:rPr>
              <a:t>gold </a:t>
            </a:r>
            <a:r>
              <a:rPr lang="en-US" kern="1400" dirty="0">
                <a:solidFill>
                  <a:srgbClr val="000000"/>
                </a:solidFill>
                <a:latin typeface="Bahnschrift" panose="020B0502040204020203" pitchFamily="34" charset="0"/>
              </a:rPr>
              <a:t>a year that </a:t>
            </a:r>
            <a:r>
              <a:rPr lang="en-US" kern="1400" dirty="0" err="1">
                <a:solidFill>
                  <a:srgbClr val="000000"/>
                </a:solidFill>
                <a:latin typeface="Bahnschrift" panose="020B0502040204020203" pitchFamily="34" charset="0"/>
              </a:rPr>
              <a:t>Theodemir</a:t>
            </a:r>
            <a:r>
              <a:rPr lang="en-US" kern="1400" dirty="0">
                <a:solidFill>
                  <a:srgbClr val="000000"/>
                </a:solidFill>
                <a:latin typeface="Bahnschrift" panose="020B0502040204020203" pitchFamily="34" charset="0"/>
              </a:rPr>
              <a:t> owed the Byzantine Emperor Leo. </a:t>
            </a:r>
            <a:endParaRPr lang="en-US" sz="1400" kern="1400" dirty="0">
              <a:ln>
                <a:noFill/>
              </a:ln>
              <a:solidFill>
                <a:srgbClr val="000000"/>
              </a:solidFill>
              <a:effectLst/>
              <a:latin typeface="Times New Roman" panose="02020603050405020304" pitchFamily="18" charset="0"/>
            </a:endParaRPr>
          </a:p>
        </p:txBody>
      </p:sp>
      <p:sp>
        <p:nvSpPr>
          <p:cNvPr id="7" name="Rectangle 6"/>
          <p:cNvSpPr/>
          <p:nvPr/>
        </p:nvSpPr>
        <p:spPr>
          <a:xfrm>
            <a:off x="8168149" y="3847467"/>
            <a:ext cx="1370888" cy="584775"/>
          </a:xfrm>
          <a:prstGeom prst="rect">
            <a:avLst/>
          </a:prstGeom>
        </p:spPr>
        <p:txBody>
          <a:bodyPr wrap="none">
            <a:spAutoFit/>
          </a:bodyPr>
          <a:lstStyle/>
          <a:p>
            <a:r>
              <a:rPr lang="en-US" sz="3200" b="1" kern="1400" dirty="0">
                <a:solidFill>
                  <a:srgbClr val="000000"/>
                </a:solidFill>
                <a:latin typeface="Bahnschrift" panose="020B0502040204020203" pitchFamily="34" charset="0"/>
              </a:rPr>
              <a:t>461 AD</a:t>
            </a:r>
            <a:endParaRPr lang="en-US" kern="1400" dirty="0">
              <a:ln>
                <a:noFill/>
              </a:ln>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59617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4071394" cy="1151965"/>
          </a:xfrm>
        </p:spPr>
        <p:txBody>
          <a:bodyPr/>
          <a:lstStyle/>
          <a:p>
            <a:r>
              <a:rPr lang="en-US" dirty="0" smtClean="0"/>
              <a:t>Prayer Level</a:t>
            </a:r>
            <a:endParaRPr lang="en-US" dirty="0"/>
          </a:p>
        </p:txBody>
      </p:sp>
      <p:sp>
        <p:nvSpPr>
          <p:cNvPr id="3" name="Title 1"/>
          <p:cNvSpPr txBox="1">
            <a:spLocks/>
          </p:cNvSpPr>
          <p:nvPr/>
        </p:nvSpPr>
        <p:spPr>
          <a:xfrm>
            <a:off x="5988936" y="685799"/>
            <a:ext cx="5215358" cy="11519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r>
              <a:rPr lang="en-US" dirty="0" smtClean="0"/>
              <a:t>Words To Know</a:t>
            </a:r>
            <a:endParaRPr lang="en-US" dirty="0"/>
          </a:p>
        </p:txBody>
      </p:sp>
      <p:sp>
        <p:nvSpPr>
          <p:cNvPr id="4" name="Rectangle 3"/>
          <p:cNvSpPr/>
          <p:nvPr/>
        </p:nvSpPr>
        <p:spPr>
          <a:xfrm>
            <a:off x="7230802" y="2207096"/>
            <a:ext cx="2731625" cy="2554545"/>
          </a:xfrm>
          <a:prstGeom prst="rect">
            <a:avLst/>
          </a:prstGeom>
        </p:spPr>
        <p:txBody>
          <a:bodyPr wrap="square">
            <a:spAutoFit/>
          </a:bodyPr>
          <a:lstStyle/>
          <a:p>
            <a:pPr algn="ctr"/>
            <a:r>
              <a:rPr lang="en-US" sz="3200" kern="1400" dirty="0">
                <a:solidFill>
                  <a:srgbClr val="000000"/>
                </a:solidFill>
                <a:latin typeface="Bahnschrift" panose="020B0502040204020203" pitchFamily="34" charset="0"/>
              </a:rPr>
              <a:t>Magisterium</a:t>
            </a:r>
            <a:endParaRPr lang="en-US" kern="1400" dirty="0">
              <a:solidFill>
                <a:srgbClr val="000000"/>
              </a:solidFill>
              <a:latin typeface="Times New Roman" panose="02020603050405020304" pitchFamily="18" charset="0"/>
            </a:endParaRPr>
          </a:p>
          <a:p>
            <a:pPr algn="ctr"/>
            <a:r>
              <a:rPr lang="en-US" sz="3200" kern="1400" dirty="0">
                <a:solidFill>
                  <a:srgbClr val="000000"/>
                </a:solidFill>
                <a:latin typeface="Bahnschrift" panose="020B0502040204020203" pitchFamily="34" charset="0"/>
              </a:rPr>
              <a:t>Infallibility</a:t>
            </a:r>
            <a:endParaRPr lang="en-US" kern="1400" dirty="0">
              <a:solidFill>
                <a:srgbClr val="000000"/>
              </a:solidFill>
              <a:latin typeface="Times New Roman" panose="02020603050405020304" pitchFamily="18" charset="0"/>
            </a:endParaRPr>
          </a:p>
          <a:p>
            <a:pPr algn="ctr"/>
            <a:r>
              <a:rPr lang="en-US" sz="3200" kern="1400" dirty="0">
                <a:solidFill>
                  <a:srgbClr val="000000"/>
                </a:solidFill>
                <a:latin typeface="Bahnschrift" panose="020B0502040204020203" pitchFamily="34" charset="0"/>
              </a:rPr>
              <a:t>Monstrance </a:t>
            </a:r>
            <a:endParaRPr lang="en-US" kern="1400" dirty="0">
              <a:solidFill>
                <a:srgbClr val="000000"/>
              </a:solidFill>
              <a:latin typeface="Times New Roman" panose="02020603050405020304" pitchFamily="18" charset="0"/>
            </a:endParaRPr>
          </a:p>
          <a:p>
            <a:pPr algn="ctr"/>
            <a:r>
              <a:rPr lang="en-US" sz="3200" kern="1400" dirty="0">
                <a:solidFill>
                  <a:srgbClr val="000000"/>
                </a:solidFill>
                <a:latin typeface="Bahnschrift" panose="020B0502040204020203" pitchFamily="34" charset="0"/>
              </a:rPr>
              <a:t>Charism </a:t>
            </a:r>
            <a:endParaRPr lang="en-US" kern="1400" dirty="0">
              <a:solidFill>
                <a:srgbClr val="000000"/>
              </a:solidFill>
              <a:latin typeface="Times New Roman" panose="02020603050405020304" pitchFamily="18" charset="0"/>
            </a:endParaRPr>
          </a:p>
          <a:p>
            <a:pPr algn="ctr"/>
            <a:r>
              <a:rPr lang="en-US" sz="3200" kern="1400" dirty="0" smtClean="0">
                <a:solidFill>
                  <a:srgbClr val="000000"/>
                </a:solidFill>
                <a:latin typeface="Bahnschrift" panose="020B0502040204020203" pitchFamily="34" charset="0"/>
              </a:rPr>
              <a:t>Piety</a:t>
            </a:r>
            <a:endParaRPr lang="en-US" kern="1400" dirty="0">
              <a:solidFill>
                <a:srgbClr val="000000"/>
              </a:solidFill>
              <a:latin typeface="Times New Roman" panose="02020603050405020304" pitchFamily="18" charset="0"/>
            </a:endParaRPr>
          </a:p>
        </p:txBody>
      </p:sp>
      <p:sp>
        <p:nvSpPr>
          <p:cNvPr id="5" name="TextBox 4"/>
          <p:cNvSpPr txBox="1"/>
          <p:nvPr/>
        </p:nvSpPr>
        <p:spPr>
          <a:xfrm>
            <a:off x="5988936" y="1837764"/>
            <a:ext cx="2696572" cy="369332"/>
          </a:xfrm>
          <a:prstGeom prst="rect">
            <a:avLst/>
          </a:prstGeom>
          <a:noFill/>
        </p:spPr>
        <p:txBody>
          <a:bodyPr wrap="none" rtlCol="0">
            <a:spAutoFit/>
          </a:bodyPr>
          <a:lstStyle/>
          <a:p>
            <a:r>
              <a:rPr lang="en-US" dirty="0" smtClean="0"/>
              <a:t>Find and define each word:</a:t>
            </a:r>
            <a:endParaRPr lang="en-US" dirty="0"/>
          </a:p>
        </p:txBody>
      </p:sp>
      <p:sp>
        <p:nvSpPr>
          <p:cNvPr id="6" name="TextBox 5"/>
          <p:cNvSpPr txBox="1"/>
          <p:nvPr/>
        </p:nvSpPr>
        <p:spPr>
          <a:xfrm>
            <a:off x="685801" y="2129748"/>
            <a:ext cx="4557531" cy="1477328"/>
          </a:xfrm>
          <a:prstGeom prst="rect">
            <a:avLst/>
          </a:prstGeom>
          <a:noFill/>
        </p:spPr>
        <p:txBody>
          <a:bodyPr wrap="square" rtlCol="0">
            <a:spAutoFit/>
          </a:bodyPr>
          <a:lstStyle/>
          <a:p>
            <a:r>
              <a:rPr lang="en-US" dirty="0" smtClean="0"/>
              <a:t>Each level has prayers</a:t>
            </a:r>
            <a:r>
              <a:rPr lang="en-US" dirty="0"/>
              <a:t> </a:t>
            </a:r>
            <a:r>
              <a:rPr lang="en-US" dirty="0" smtClean="0"/>
              <a:t>that needs to be complete to move on.</a:t>
            </a:r>
          </a:p>
          <a:p>
            <a:r>
              <a:rPr lang="en-US" dirty="0" smtClean="0"/>
              <a:t>1. Write the prayer in a notebook.</a:t>
            </a:r>
          </a:p>
          <a:p>
            <a:r>
              <a:rPr lang="en-US" dirty="0" smtClean="0"/>
              <a:t>2. Use the prayer</a:t>
            </a:r>
          </a:p>
          <a:p>
            <a:r>
              <a:rPr lang="en-US" dirty="0" smtClean="0"/>
              <a:t>3. Commit to the prayer</a:t>
            </a:r>
            <a:endParaRPr lang="en-US" dirty="0"/>
          </a:p>
        </p:txBody>
      </p:sp>
      <p:sp>
        <p:nvSpPr>
          <p:cNvPr id="7" name="TextBox 6"/>
          <p:cNvSpPr txBox="1"/>
          <p:nvPr/>
        </p:nvSpPr>
        <p:spPr>
          <a:xfrm>
            <a:off x="1490231" y="1760416"/>
            <a:ext cx="2462534" cy="369332"/>
          </a:xfrm>
          <a:prstGeom prst="rect">
            <a:avLst/>
          </a:prstGeom>
          <a:noFill/>
        </p:spPr>
        <p:txBody>
          <a:bodyPr wrap="none" rtlCol="0">
            <a:spAutoFit/>
          </a:bodyPr>
          <a:lstStyle/>
          <a:p>
            <a:r>
              <a:rPr lang="en-US" i="1" dirty="0" smtClean="0"/>
              <a:t>From Angel to Seraphim </a:t>
            </a:r>
            <a:endParaRPr lang="en-US" i="1" dirty="0"/>
          </a:p>
        </p:txBody>
      </p:sp>
      <p:graphicFrame>
        <p:nvGraphicFramePr>
          <p:cNvPr id="8" name="Table 7"/>
          <p:cNvGraphicFramePr>
            <a:graphicFrameLocks noGrp="1"/>
          </p:cNvGraphicFramePr>
          <p:nvPr>
            <p:extLst>
              <p:ext uri="{D42A27DB-BD31-4B8C-83A1-F6EECF244321}">
                <p14:modId xmlns:p14="http://schemas.microsoft.com/office/powerpoint/2010/main" val="1448468887"/>
              </p:ext>
            </p:extLst>
          </p:nvPr>
        </p:nvGraphicFramePr>
        <p:xfrm>
          <a:off x="685801" y="3677993"/>
          <a:ext cx="4557532" cy="1727393"/>
        </p:xfrm>
        <a:graphic>
          <a:graphicData uri="http://schemas.openxmlformats.org/drawingml/2006/table">
            <a:tbl>
              <a:tblPr/>
              <a:tblGrid>
                <a:gridCol w="1151895">
                  <a:extLst>
                    <a:ext uri="{9D8B030D-6E8A-4147-A177-3AD203B41FA5}">
                      <a16:colId xmlns:a16="http://schemas.microsoft.com/office/drawing/2014/main" val="3794497008"/>
                    </a:ext>
                  </a:extLst>
                </a:gridCol>
                <a:gridCol w="1868861">
                  <a:extLst>
                    <a:ext uri="{9D8B030D-6E8A-4147-A177-3AD203B41FA5}">
                      <a16:colId xmlns:a16="http://schemas.microsoft.com/office/drawing/2014/main" val="3244887129"/>
                    </a:ext>
                  </a:extLst>
                </a:gridCol>
                <a:gridCol w="1536776">
                  <a:extLst>
                    <a:ext uri="{9D8B030D-6E8A-4147-A177-3AD203B41FA5}">
                      <a16:colId xmlns:a16="http://schemas.microsoft.com/office/drawing/2014/main" val="3280517004"/>
                    </a:ext>
                  </a:extLst>
                </a:gridCol>
              </a:tblGrid>
              <a:tr h="678881">
                <a:tc>
                  <a:txBody>
                    <a:bodyPr/>
                    <a:lstStyle/>
                    <a:p>
                      <a:pPr marR="0" indent="0" algn="l" rtl="0">
                        <a:spcBef>
                          <a:spcPts val="0"/>
                        </a:spcBef>
                        <a:spcAft>
                          <a:spcPts val="0"/>
                        </a:spcAft>
                      </a:pPr>
                      <a:r>
                        <a:rPr lang="en-US" sz="3200" b="1" kern="1400">
                          <a:ln>
                            <a:noFill/>
                          </a:ln>
                          <a:solidFill>
                            <a:srgbClr val="FFFFFF"/>
                          </a:solidFill>
                          <a:effectLst/>
                          <a:latin typeface="Bahnschrift Condensed" panose="020B0502040204020203" pitchFamily="34" charset="0"/>
                        </a:rPr>
                        <a:t>Level</a:t>
                      </a:r>
                      <a:endParaRPr lang="en-US" sz="1600" kern="1400">
                        <a:ln>
                          <a:noFill/>
                        </a:ln>
                        <a:solidFill>
                          <a:srgbClr val="000000"/>
                        </a:solidFill>
                        <a:effectLst/>
                        <a:latin typeface="Times New Roman" panose="02020603050405020304" pitchFamily="18" charset="0"/>
                      </a:endParaRPr>
                    </a:p>
                  </a:txBody>
                  <a:tcPr marL="36576" marR="36576" marT="36576" marB="36576">
                    <a:lnL w="12700" cap="flat" cmpd="sng" algn="ctr">
                      <a:solidFill>
                        <a:srgbClr val="FF0000"/>
                      </a:solidFill>
                      <a:prstDash val="solid"/>
                      <a:round/>
                      <a:headEnd type="none" w="med" len="med"/>
                      <a:tailEnd type="none" w="med" len="med"/>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0000"/>
                    </a:solidFill>
                  </a:tcPr>
                </a:tc>
                <a:tc>
                  <a:txBody>
                    <a:bodyPr/>
                    <a:lstStyle/>
                    <a:p>
                      <a:pPr marR="0" indent="0" algn="l" rtl="0">
                        <a:spcBef>
                          <a:spcPts val="0"/>
                        </a:spcBef>
                        <a:spcAft>
                          <a:spcPts val="0"/>
                        </a:spcAft>
                      </a:pPr>
                      <a:r>
                        <a:rPr lang="en-US" sz="3200" b="1" kern="1400" dirty="0">
                          <a:ln>
                            <a:noFill/>
                          </a:ln>
                          <a:solidFill>
                            <a:srgbClr val="FFFFFF"/>
                          </a:solidFill>
                          <a:effectLst/>
                          <a:latin typeface="Bahnschrift Condensed" panose="020B0502040204020203" pitchFamily="34" charset="0"/>
                        </a:rPr>
                        <a:t>Prayer 1</a:t>
                      </a:r>
                      <a:endParaRPr lang="en-US" sz="1600" kern="1400" dirty="0">
                        <a:ln>
                          <a:noFill/>
                        </a:ln>
                        <a:solidFill>
                          <a:srgbClr val="000000"/>
                        </a:solidFill>
                        <a:effectLst/>
                        <a:latin typeface="Times New Roman" panose="02020603050405020304" pitchFamily="18" charset="0"/>
                      </a:endParaRPr>
                    </a:p>
                  </a:txBody>
                  <a:tcPr marL="36576" marR="36576" marT="36576" marB="36576">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0000"/>
                    </a:solidFill>
                  </a:tcPr>
                </a:tc>
                <a:tc>
                  <a:txBody>
                    <a:bodyPr/>
                    <a:lstStyle/>
                    <a:p>
                      <a:pPr marR="0" indent="0" algn="l" rtl="0">
                        <a:spcBef>
                          <a:spcPts val="0"/>
                        </a:spcBef>
                        <a:spcAft>
                          <a:spcPts val="0"/>
                        </a:spcAft>
                      </a:pPr>
                      <a:r>
                        <a:rPr lang="en-US" sz="3200" b="1" kern="1400">
                          <a:ln>
                            <a:noFill/>
                          </a:ln>
                          <a:solidFill>
                            <a:srgbClr val="FFFFFF"/>
                          </a:solidFill>
                          <a:effectLst/>
                          <a:latin typeface="Bahnschrift Condensed" panose="020B0502040204020203" pitchFamily="34" charset="0"/>
                        </a:rPr>
                        <a:t>Prayer 2</a:t>
                      </a:r>
                      <a:endParaRPr lang="en-US" sz="1600" kern="1400">
                        <a:ln>
                          <a:noFill/>
                        </a:ln>
                        <a:solidFill>
                          <a:srgbClr val="000000"/>
                        </a:solidFill>
                        <a:effectLst/>
                        <a:latin typeface="Times New Roman" panose="02020603050405020304" pitchFamily="18" charset="0"/>
                      </a:endParaRPr>
                    </a:p>
                  </a:txBody>
                  <a:tcPr marL="36576" marR="36576" marT="36576" marB="36576">
                    <a:lnL>
                      <a:noFill/>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0000"/>
                    </a:solidFill>
                  </a:tcPr>
                </a:tc>
                <a:extLst>
                  <a:ext uri="{0D108BD9-81ED-4DB2-BD59-A6C34878D82A}">
                    <a16:rowId xmlns:a16="http://schemas.microsoft.com/office/drawing/2014/main" val="2963757718"/>
                  </a:ext>
                </a:extLst>
              </a:tr>
              <a:tr h="678881">
                <a:tc>
                  <a:txBody>
                    <a:bodyPr/>
                    <a:lstStyle/>
                    <a:p>
                      <a:pPr marR="0" indent="0" algn="l" rtl="0">
                        <a:spcBef>
                          <a:spcPts val="0"/>
                        </a:spcBef>
                        <a:spcAft>
                          <a:spcPts val="0"/>
                        </a:spcAft>
                      </a:pPr>
                      <a:r>
                        <a:rPr lang="en-US" sz="3200" kern="1400">
                          <a:ln>
                            <a:noFill/>
                          </a:ln>
                          <a:solidFill>
                            <a:srgbClr val="000000"/>
                          </a:solidFill>
                          <a:effectLst/>
                          <a:latin typeface="Bahnschrift Condensed" panose="020B0502040204020203" pitchFamily="34" charset="0"/>
                        </a:rPr>
                        <a:t>Angel</a:t>
                      </a:r>
                      <a:endParaRPr lang="en-US" sz="1600" kern="1400">
                        <a:ln>
                          <a:noFill/>
                        </a:ln>
                        <a:solidFill>
                          <a:srgbClr val="000000"/>
                        </a:solidFill>
                        <a:effectLst/>
                        <a:latin typeface="Times New Roman" panose="02020603050405020304" pitchFamily="18" charset="0"/>
                      </a:endParaRPr>
                    </a:p>
                  </a:txBody>
                  <a:tcPr marL="36576" marR="36576" marT="36576" marB="36576">
                    <a:lnL w="12700" cap="flat" cmpd="sng" algn="ctr">
                      <a:solidFill>
                        <a:srgbClr val="FF0000"/>
                      </a:solidFill>
                      <a:prstDash val="solid"/>
                      <a:round/>
                      <a:headEnd type="none" w="med" len="med"/>
                      <a:tailEnd type="none" w="med" len="med"/>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CCCC"/>
                    </a:solidFill>
                  </a:tcPr>
                </a:tc>
                <a:tc>
                  <a:txBody>
                    <a:bodyPr/>
                    <a:lstStyle/>
                    <a:p>
                      <a:pPr marR="0" indent="0" algn="l" rtl="0">
                        <a:spcBef>
                          <a:spcPts val="0"/>
                        </a:spcBef>
                        <a:spcAft>
                          <a:spcPts val="0"/>
                        </a:spcAft>
                      </a:pPr>
                      <a:r>
                        <a:rPr lang="en-US" sz="3200" kern="1400" dirty="0">
                          <a:ln>
                            <a:noFill/>
                          </a:ln>
                          <a:solidFill>
                            <a:srgbClr val="000000"/>
                          </a:solidFill>
                          <a:effectLst/>
                          <a:latin typeface="Bahnschrift Condensed" panose="020B0502040204020203" pitchFamily="34" charset="0"/>
                        </a:rPr>
                        <a:t>Sign of the Cross</a:t>
                      </a:r>
                      <a:endParaRPr lang="en-US" sz="1600" kern="1400" dirty="0">
                        <a:ln>
                          <a:noFill/>
                        </a:ln>
                        <a:solidFill>
                          <a:srgbClr val="000000"/>
                        </a:solidFill>
                        <a:effectLst/>
                        <a:latin typeface="Times New Roman" panose="02020603050405020304" pitchFamily="18" charset="0"/>
                      </a:endParaRPr>
                    </a:p>
                  </a:txBody>
                  <a:tcPr marL="36576" marR="36576" marT="36576" marB="36576">
                    <a:lnL>
                      <a:noFill/>
                    </a:lnL>
                    <a:lnR>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CCCC"/>
                    </a:solidFill>
                  </a:tcPr>
                </a:tc>
                <a:tc>
                  <a:txBody>
                    <a:bodyPr/>
                    <a:lstStyle/>
                    <a:p>
                      <a:pPr marR="0" indent="0" algn="l" rtl="0">
                        <a:spcBef>
                          <a:spcPts val="0"/>
                        </a:spcBef>
                        <a:spcAft>
                          <a:spcPts val="0"/>
                        </a:spcAft>
                      </a:pPr>
                      <a:r>
                        <a:rPr lang="en-US" sz="3200" kern="1400" dirty="0">
                          <a:ln>
                            <a:noFill/>
                          </a:ln>
                          <a:solidFill>
                            <a:srgbClr val="000000"/>
                          </a:solidFill>
                          <a:effectLst/>
                          <a:latin typeface="Bahnschrift Condensed" panose="020B0502040204020203" pitchFamily="34" charset="0"/>
                        </a:rPr>
                        <a:t>Guardian Angel </a:t>
                      </a:r>
                      <a:endParaRPr lang="en-US" sz="1600" kern="1400" dirty="0">
                        <a:ln>
                          <a:noFill/>
                        </a:ln>
                        <a:solidFill>
                          <a:srgbClr val="000000"/>
                        </a:solidFill>
                        <a:effectLst/>
                        <a:latin typeface="Times New Roman" panose="02020603050405020304" pitchFamily="18" charset="0"/>
                      </a:endParaRPr>
                    </a:p>
                  </a:txBody>
                  <a:tcPr marL="36576" marR="36576" marT="36576" marB="36576">
                    <a:lnL>
                      <a:noFill/>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FFCCCC"/>
                    </a:solidFill>
                  </a:tcPr>
                </a:tc>
                <a:extLst>
                  <a:ext uri="{0D108BD9-81ED-4DB2-BD59-A6C34878D82A}">
                    <a16:rowId xmlns:a16="http://schemas.microsoft.com/office/drawing/2014/main" val="1177441338"/>
                  </a:ext>
                </a:extLst>
              </a:tr>
            </a:tbl>
          </a:graphicData>
        </a:graphic>
      </p:graphicFrame>
      <p:sp>
        <p:nvSpPr>
          <p:cNvPr id="9" name="Control 1"/>
          <p:cNvSpPr>
            <a:spLocks noChangeArrowheads="1" noChangeShapeType="1"/>
          </p:cNvSpPr>
          <p:nvPr/>
        </p:nvSpPr>
        <p:spPr bwMode="auto">
          <a:xfrm>
            <a:off x="1143605" y="12469712"/>
            <a:ext cx="3962400" cy="7302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71359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Rectangle 2"/>
          <p:cNvSpPr/>
          <p:nvPr/>
        </p:nvSpPr>
        <p:spPr>
          <a:xfrm>
            <a:off x="738292" y="1593925"/>
            <a:ext cx="9848427" cy="4062651"/>
          </a:xfrm>
          <a:prstGeom prst="rect">
            <a:avLst/>
          </a:prstGeom>
        </p:spPr>
        <p:txBody>
          <a:bodyPr wrap="square">
            <a:spAutoFit/>
          </a:bodyPr>
          <a:lstStyle/>
          <a:p>
            <a:pPr marL="228600" indent="-228600"/>
            <a:r>
              <a:rPr lang="en-US" sz="2400" kern="1400" dirty="0" smtClean="0">
                <a:solidFill>
                  <a:srgbClr val="000000"/>
                </a:solidFill>
                <a:latin typeface="Bahnschrift" panose="020B0502040204020203" pitchFamily="34" charset="0"/>
              </a:rPr>
              <a:t>1</a:t>
            </a:r>
            <a:r>
              <a:rPr lang="en-US" sz="2400" kern="1400" dirty="0">
                <a:solidFill>
                  <a:srgbClr val="000000"/>
                </a:solidFill>
                <a:latin typeface="Bahnschrift" panose="020B0502040204020203" pitchFamily="34" charset="0"/>
              </a:rPr>
              <a:t>.</a:t>
            </a:r>
            <a:r>
              <a:rPr lang="en-US" sz="1600" kern="1400" dirty="0">
                <a:solidFill>
                  <a:srgbClr val="000000"/>
                </a:solidFill>
                <a:latin typeface="Bahnschrift" panose="020B0502040204020203" pitchFamily="34" charset="0"/>
              </a:rPr>
              <a:t> </a:t>
            </a:r>
            <a:r>
              <a:rPr lang="en-US" sz="2400" b="1" kern="1400" dirty="0">
                <a:solidFill>
                  <a:srgbClr val="000000"/>
                </a:solidFill>
                <a:latin typeface="Bahnschrift" panose="020B0502040204020203" pitchFamily="34" charset="0"/>
              </a:rPr>
              <a:t>What is required for a </a:t>
            </a:r>
            <a:r>
              <a:rPr lang="en-US" sz="2400" b="1" kern="1400" dirty="0" smtClean="0">
                <a:solidFill>
                  <a:srgbClr val="000000"/>
                </a:solidFill>
                <a:latin typeface="Bahnschrift" panose="020B0502040204020203" pitchFamily="34" charset="0"/>
              </a:rPr>
              <a:t>pilgrimage?</a:t>
            </a:r>
          </a:p>
          <a:p>
            <a:pPr marL="228600" indent="-228600"/>
            <a:r>
              <a:rPr lang="en-US" sz="1400" b="1" kern="1400" dirty="0">
                <a:solidFill>
                  <a:schemeClr val="accent3"/>
                </a:solidFill>
                <a:latin typeface="Bahnschrift" panose="020B0502040204020203" pitchFamily="34" charset="0"/>
              </a:rPr>
              <a:t>	</a:t>
            </a:r>
            <a:r>
              <a:rPr lang="en-US" sz="1400" b="1" kern="1400" dirty="0" smtClean="0">
                <a:solidFill>
                  <a:schemeClr val="accent3"/>
                </a:solidFill>
                <a:latin typeface="Bahnschrift" panose="020B0502040204020203" pitchFamily="34" charset="0"/>
              </a:rPr>
              <a:t>	</a:t>
            </a:r>
            <a:r>
              <a:rPr lang="en-US" b="1" kern="1400" dirty="0" smtClean="0">
                <a:solidFill>
                  <a:schemeClr val="accent3"/>
                </a:solidFill>
                <a:latin typeface="Bahnschrift" panose="020B0502040204020203" pitchFamily="34" charset="0"/>
              </a:rPr>
              <a:t>Hope/Struggle/Discipline/Community </a:t>
            </a:r>
          </a:p>
          <a:p>
            <a:pPr marL="228600" indent="-228600"/>
            <a:r>
              <a:rPr lang="en-US" b="1" kern="1400" dirty="0" smtClean="0">
                <a:solidFill>
                  <a:schemeClr val="accent4"/>
                </a:solidFill>
                <a:latin typeface="Bahnschrift" panose="020B0502040204020203" pitchFamily="34" charset="0"/>
              </a:rPr>
              <a:t>		Are we ready to commit to a spiritual journey? </a:t>
            </a:r>
            <a:endParaRPr lang="en-US" kern="1400" dirty="0">
              <a:solidFill>
                <a:schemeClr val="accent4"/>
              </a:solidFill>
              <a:latin typeface="Bahnschrift" panose="020B0502040204020203" pitchFamily="34" charset="0"/>
            </a:endParaRPr>
          </a:p>
          <a:p>
            <a:pPr marL="228600" indent="-228600"/>
            <a:r>
              <a:rPr lang="en-US" sz="2400" kern="1400" dirty="0">
                <a:solidFill>
                  <a:srgbClr val="000000"/>
                </a:solidFill>
                <a:latin typeface="Bahnschrift" panose="020B0502040204020203" pitchFamily="34" charset="0"/>
              </a:rPr>
              <a:t>2.</a:t>
            </a:r>
            <a:r>
              <a:rPr lang="en-US" sz="1600" kern="1400" dirty="0">
                <a:solidFill>
                  <a:srgbClr val="000000"/>
                </a:solidFill>
                <a:latin typeface="Bahnschrift" panose="020B0502040204020203" pitchFamily="34" charset="0"/>
              </a:rPr>
              <a:t> </a:t>
            </a:r>
            <a:r>
              <a:rPr lang="en-US" sz="2400" b="1" kern="1400" dirty="0">
                <a:solidFill>
                  <a:srgbClr val="000000"/>
                </a:solidFill>
                <a:latin typeface="Bahnschrift" panose="020B0502040204020203" pitchFamily="34" charset="0"/>
              </a:rPr>
              <a:t>How does God reveal  himself to man</a:t>
            </a:r>
            <a:r>
              <a:rPr lang="en-US" sz="2400" b="1" kern="1400" dirty="0" smtClean="0">
                <a:solidFill>
                  <a:srgbClr val="000000"/>
                </a:solidFill>
                <a:latin typeface="Bahnschrift" panose="020B0502040204020203" pitchFamily="34" charset="0"/>
              </a:rPr>
              <a:t>?</a:t>
            </a:r>
          </a:p>
          <a:p>
            <a:pPr marL="228600" indent="-228600"/>
            <a:r>
              <a:rPr lang="en-US" b="1" kern="1400" dirty="0">
                <a:solidFill>
                  <a:schemeClr val="accent3"/>
                </a:solidFill>
                <a:latin typeface="Bahnschrift" panose="020B0502040204020203" pitchFamily="34" charset="0"/>
              </a:rPr>
              <a:t>	</a:t>
            </a:r>
            <a:r>
              <a:rPr lang="en-US" b="1" kern="1400" dirty="0" smtClean="0">
                <a:solidFill>
                  <a:schemeClr val="accent3"/>
                </a:solidFill>
                <a:latin typeface="Bahnschrift" panose="020B0502040204020203" pitchFamily="34" charset="0"/>
              </a:rPr>
              <a:t>	Community of Person – Trinity </a:t>
            </a:r>
            <a:endParaRPr lang="en-US" kern="1400" dirty="0">
              <a:solidFill>
                <a:schemeClr val="accent3"/>
              </a:solidFill>
              <a:latin typeface="Bahnschrift" panose="020B0502040204020203" pitchFamily="34" charset="0"/>
            </a:endParaRPr>
          </a:p>
          <a:p>
            <a:pPr marL="228600" indent="-228600"/>
            <a:r>
              <a:rPr lang="en-US" sz="2400" kern="1400" dirty="0">
                <a:solidFill>
                  <a:srgbClr val="000000"/>
                </a:solidFill>
                <a:latin typeface="Bahnschrift" panose="020B0502040204020203" pitchFamily="34" charset="0"/>
              </a:rPr>
              <a:t>3.</a:t>
            </a:r>
            <a:r>
              <a:rPr lang="en-US" sz="1600" kern="1400" dirty="0">
                <a:solidFill>
                  <a:srgbClr val="000000"/>
                </a:solidFill>
                <a:latin typeface="Bahnschrift" panose="020B0502040204020203" pitchFamily="34" charset="0"/>
              </a:rPr>
              <a:t> </a:t>
            </a:r>
            <a:r>
              <a:rPr lang="en-US" sz="2400" b="1" kern="1400" dirty="0">
                <a:solidFill>
                  <a:srgbClr val="000000"/>
                </a:solidFill>
                <a:latin typeface="Bahnschrift" panose="020B0502040204020203" pitchFamily="34" charset="0"/>
              </a:rPr>
              <a:t>What are attributes of God</a:t>
            </a:r>
            <a:r>
              <a:rPr lang="en-US" sz="2400" b="1" kern="1400" dirty="0" smtClean="0">
                <a:solidFill>
                  <a:srgbClr val="000000"/>
                </a:solidFill>
                <a:latin typeface="Bahnschrift" panose="020B0502040204020203" pitchFamily="34" charset="0"/>
              </a:rPr>
              <a:t>?</a:t>
            </a:r>
          </a:p>
          <a:p>
            <a:pPr marL="228600" indent="-228600"/>
            <a:r>
              <a:rPr lang="en-US" b="1" kern="1400" dirty="0">
                <a:solidFill>
                  <a:srgbClr val="000000"/>
                </a:solidFill>
                <a:latin typeface="Bahnschrift" panose="020B0502040204020203" pitchFamily="34" charset="0"/>
              </a:rPr>
              <a:t>	</a:t>
            </a:r>
            <a:r>
              <a:rPr lang="en-US" b="1" kern="1400" dirty="0" smtClean="0">
                <a:solidFill>
                  <a:srgbClr val="000000"/>
                </a:solidFill>
                <a:latin typeface="Bahnschrift" panose="020B0502040204020203" pitchFamily="34" charset="0"/>
              </a:rPr>
              <a:t>	</a:t>
            </a:r>
            <a:r>
              <a:rPr lang="en-US" b="1" kern="1400" dirty="0" smtClean="0">
                <a:solidFill>
                  <a:schemeClr val="accent3"/>
                </a:solidFill>
                <a:latin typeface="Bahnschrift" panose="020B0502040204020203" pitchFamily="34" charset="0"/>
              </a:rPr>
              <a:t>All loving/merciful/knowing; unchangeable; infinite; eternal; omnipotent; omnipresent</a:t>
            </a:r>
            <a:endParaRPr lang="en-US" kern="1400" dirty="0">
              <a:solidFill>
                <a:schemeClr val="accent3"/>
              </a:solidFill>
              <a:latin typeface="Bahnschrift" panose="020B0502040204020203" pitchFamily="34" charset="0"/>
            </a:endParaRPr>
          </a:p>
          <a:p>
            <a:pPr marL="228600" indent="-228600"/>
            <a:r>
              <a:rPr lang="en-US" sz="2400" kern="1400" dirty="0">
                <a:solidFill>
                  <a:srgbClr val="000000"/>
                </a:solidFill>
                <a:latin typeface="Bahnschrift" panose="020B0502040204020203" pitchFamily="34" charset="0"/>
              </a:rPr>
              <a:t>4.</a:t>
            </a:r>
            <a:r>
              <a:rPr lang="en-US" sz="1600" kern="1400" dirty="0">
                <a:solidFill>
                  <a:srgbClr val="000000"/>
                </a:solidFill>
                <a:latin typeface="Bahnschrift" panose="020B0502040204020203" pitchFamily="34" charset="0"/>
              </a:rPr>
              <a:t> </a:t>
            </a:r>
            <a:r>
              <a:rPr lang="en-US" sz="2400" b="1" dirty="0">
                <a:solidFill>
                  <a:srgbClr val="000000"/>
                </a:solidFill>
                <a:latin typeface="Bahnschrift" panose="020B0502040204020203" pitchFamily="34" charset="0"/>
              </a:rPr>
              <a:t>What is the greatest conceivable thing</a:t>
            </a:r>
            <a:r>
              <a:rPr lang="en-US" sz="2400" b="1" dirty="0" smtClean="0">
                <a:solidFill>
                  <a:srgbClr val="000000"/>
                </a:solidFill>
                <a:latin typeface="Bahnschrift" panose="020B0502040204020203" pitchFamily="34" charset="0"/>
              </a:rPr>
              <a:t>?</a:t>
            </a:r>
          </a:p>
          <a:p>
            <a:pPr marL="228600" indent="-228600"/>
            <a:r>
              <a:rPr lang="en-US" b="1" kern="1400" dirty="0">
                <a:solidFill>
                  <a:srgbClr val="000000"/>
                </a:solidFill>
                <a:latin typeface="Bahnschrift" panose="020B0502040204020203" pitchFamily="34" charset="0"/>
              </a:rPr>
              <a:t>	</a:t>
            </a:r>
            <a:r>
              <a:rPr lang="en-US" b="1" kern="1400" dirty="0" smtClean="0">
                <a:solidFill>
                  <a:srgbClr val="000000"/>
                </a:solidFill>
                <a:latin typeface="Bahnschrift" panose="020B0502040204020203" pitchFamily="34" charset="0"/>
              </a:rPr>
              <a:t>	</a:t>
            </a:r>
            <a:r>
              <a:rPr lang="en-US" b="1" kern="1400" dirty="0" smtClean="0">
                <a:solidFill>
                  <a:schemeClr val="accent3"/>
                </a:solidFill>
                <a:latin typeface="Bahnschrift" panose="020B0502040204020203" pitchFamily="34" charset="0"/>
              </a:rPr>
              <a:t>God</a:t>
            </a:r>
          </a:p>
          <a:p>
            <a:pPr marL="228600" indent="-228600"/>
            <a:r>
              <a:rPr lang="en-US" b="1" kern="1400" dirty="0" smtClean="0">
                <a:solidFill>
                  <a:schemeClr val="accent4"/>
                </a:solidFill>
                <a:latin typeface="Bahnschrift" panose="020B0502040204020203" pitchFamily="34" charset="0"/>
              </a:rPr>
              <a:t>		</a:t>
            </a:r>
            <a:r>
              <a:rPr lang="en-US" b="1" dirty="0">
                <a:solidFill>
                  <a:schemeClr val="accent4"/>
                </a:solidFill>
                <a:latin typeface="Bahnschrift" panose="020B0502040204020203" pitchFamily="34" charset="0"/>
              </a:rPr>
              <a:t>What is greater—a God who loves everyone who loves him back, or a God who loves </a:t>
            </a:r>
            <a:r>
              <a:rPr lang="en-US" b="1" dirty="0" smtClean="0">
                <a:solidFill>
                  <a:schemeClr val="accent4"/>
                </a:solidFill>
                <a:latin typeface="Bahnschrift" panose="020B0502040204020203" pitchFamily="34" charset="0"/>
              </a:rPr>
              <a:t>	everyone </a:t>
            </a:r>
            <a:r>
              <a:rPr lang="en-US" b="1" dirty="0">
                <a:solidFill>
                  <a:schemeClr val="accent4"/>
                </a:solidFill>
                <a:latin typeface="Bahnschrift" panose="020B0502040204020203" pitchFamily="34" charset="0"/>
              </a:rPr>
              <a:t>unconditionally</a:t>
            </a:r>
            <a:r>
              <a:rPr lang="en-US" b="1" dirty="0" smtClean="0">
                <a:solidFill>
                  <a:schemeClr val="accent4"/>
                </a:solidFill>
                <a:latin typeface="Bahnschrift" panose="020B0502040204020203" pitchFamily="34" charset="0"/>
              </a:rPr>
              <a:t>?</a:t>
            </a:r>
            <a:endParaRPr lang="en-US" b="1" kern="1400" dirty="0">
              <a:solidFill>
                <a:schemeClr val="accent4"/>
              </a:solidFill>
              <a:latin typeface="Bahnschrift" panose="020B0502040204020203" pitchFamily="34" charset="0"/>
            </a:endParaRPr>
          </a:p>
          <a:p>
            <a:pPr marL="228600" indent="-228600"/>
            <a:r>
              <a:rPr lang="en-US" sz="2400" kern="1400" dirty="0">
                <a:solidFill>
                  <a:srgbClr val="000000"/>
                </a:solidFill>
                <a:latin typeface="Bahnschrift" panose="020B0502040204020203" pitchFamily="34" charset="0"/>
              </a:rPr>
              <a:t>5.</a:t>
            </a:r>
            <a:r>
              <a:rPr lang="en-US" sz="1600" kern="1400" dirty="0">
                <a:solidFill>
                  <a:srgbClr val="000000"/>
                </a:solidFill>
                <a:latin typeface="Bahnschrift" panose="020B0502040204020203" pitchFamily="34" charset="0"/>
              </a:rPr>
              <a:t> </a:t>
            </a:r>
            <a:r>
              <a:rPr lang="en-US" sz="2400" b="1" kern="1400" dirty="0">
                <a:solidFill>
                  <a:srgbClr val="000000"/>
                </a:solidFill>
                <a:latin typeface="Bahnschrift" panose="020B0502040204020203" pitchFamily="34" charset="0"/>
              </a:rPr>
              <a:t>What is the Catholic </a:t>
            </a:r>
            <a:r>
              <a:rPr lang="en-US" sz="2400" b="1" kern="1400" dirty="0" smtClean="0">
                <a:solidFill>
                  <a:srgbClr val="000000"/>
                </a:solidFill>
                <a:latin typeface="Bahnschrift" panose="020B0502040204020203" pitchFamily="34" charset="0"/>
              </a:rPr>
              <a:t>“password”? </a:t>
            </a:r>
            <a:endParaRPr lang="en-US" sz="1600" kern="1400" dirty="0">
              <a:solidFill>
                <a:srgbClr val="000000"/>
              </a:solidFill>
              <a:latin typeface="Bahnschrift" panose="020B0502040204020203" pitchFamily="34" charset="0"/>
            </a:endParaRPr>
          </a:p>
          <a:p>
            <a:r>
              <a:rPr lang="en-US" sz="1200" kern="1400" dirty="0">
                <a:solidFill>
                  <a:srgbClr val="000000"/>
                </a:solidFill>
                <a:latin typeface="Times New Roman" panose="02020603050405020304" pitchFamily="18" charset="0"/>
              </a:rPr>
              <a:t> </a:t>
            </a:r>
            <a:endParaRPr lang="en-US" sz="1200" kern="1400" dirty="0">
              <a:ln>
                <a:noFill/>
              </a:ln>
              <a:solidFill>
                <a:srgbClr val="000000"/>
              </a:solidFill>
              <a:effectLst/>
              <a:latin typeface="Times New Roman" panose="02020603050405020304" pitchFamily="18" charset="0"/>
            </a:endParaRPr>
          </a:p>
        </p:txBody>
      </p:sp>
      <p:sp>
        <p:nvSpPr>
          <p:cNvPr id="4" name="TextBox 3"/>
          <p:cNvSpPr txBox="1"/>
          <p:nvPr/>
        </p:nvSpPr>
        <p:spPr>
          <a:xfrm rot="20604290">
            <a:off x="32269" y="573860"/>
            <a:ext cx="1616148" cy="461665"/>
          </a:xfrm>
          <a:prstGeom prst="rect">
            <a:avLst/>
          </a:prstGeom>
          <a:noFill/>
        </p:spPr>
        <p:txBody>
          <a:bodyPr wrap="none" rtlCol="0">
            <a:spAutoFit/>
          </a:bodyPr>
          <a:lstStyle/>
          <a:p>
            <a:r>
              <a:rPr lang="en-US" sz="2400" i="1" dirty="0" smtClean="0">
                <a:latin typeface="Eras Medium ITC" panose="020B0602030504020804" pitchFamily="34" charset="0"/>
              </a:rPr>
              <a:t>Suggested</a:t>
            </a:r>
            <a:endParaRPr lang="en-US" i="1" dirty="0">
              <a:latin typeface="Eras Medium ITC" panose="020B0602030504020804" pitchFamily="34" charset="0"/>
            </a:endParaRPr>
          </a:p>
        </p:txBody>
      </p:sp>
    </p:spTree>
    <p:extLst>
      <p:ext uri="{BB962C8B-B14F-4D97-AF65-F5344CB8AC3E}">
        <p14:creationId xmlns:p14="http://schemas.microsoft.com/office/powerpoint/2010/main" val="30878075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62651"/>
            <a:ext cx="10396882" cy="1151965"/>
          </a:xfrm>
        </p:spPr>
        <p:txBody>
          <a:bodyPr/>
          <a:lstStyle/>
          <a:p>
            <a:r>
              <a:rPr lang="en-US" dirty="0" smtClean="0"/>
              <a:t>Gospel Preparation </a:t>
            </a:r>
            <a:endParaRPr lang="en-US" dirty="0"/>
          </a:p>
        </p:txBody>
      </p:sp>
      <p:sp>
        <p:nvSpPr>
          <p:cNvPr id="4" name="TextBox 3"/>
          <p:cNvSpPr txBox="1"/>
          <p:nvPr/>
        </p:nvSpPr>
        <p:spPr>
          <a:xfrm>
            <a:off x="685801" y="1814616"/>
            <a:ext cx="7812912" cy="800219"/>
          </a:xfrm>
          <a:prstGeom prst="rect">
            <a:avLst/>
          </a:prstGeom>
          <a:noFill/>
        </p:spPr>
        <p:txBody>
          <a:bodyPr wrap="square" rtlCol="0">
            <a:spAutoFit/>
          </a:bodyPr>
          <a:lstStyle/>
          <a:p>
            <a:r>
              <a:rPr lang="en-US" sz="2800" dirty="0" smtClean="0"/>
              <a:t>Mt. 20:1-16 - </a:t>
            </a:r>
            <a:r>
              <a:rPr lang="en-US" sz="2800" b="1" dirty="0" smtClean="0"/>
              <a:t>“Last shall be first, first shall be last.”</a:t>
            </a:r>
            <a:endParaRPr lang="en-US" sz="2800" dirty="0" smtClean="0"/>
          </a:p>
          <a:p>
            <a:endParaRPr lang="en-US" dirty="0"/>
          </a:p>
        </p:txBody>
      </p:sp>
      <p:sp>
        <p:nvSpPr>
          <p:cNvPr id="5" name="TextBox 4"/>
          <p:cNvSpPr txBox="1"/>
          <p:nvPr/>
        </p:nvSpPr>
        <p:spPr>
          <a:xfrm>
            <a:off x="2569468" y="2999555"/>
            <a:ext cx="1096701" cy="830997"/>
          </a:xfrm>
          <a:prstGeom prst="rect">
            <a:avLst/>
          </a:prstGeom>
          <a:noFill/>
        </p:spPr>
        <p:txBody>
          <a:bodyPr wrap="square" rtlCol="0">
            <a:spAutoFit/>
          </a:bodyPr>
          <a:lstStyle/>
          <a:p>
            <a:r>
              <a:rPr lang="en-US" sz="2400" dirty="0" smtClean="0"/>
              <a:t>Effort = reward</a:t>
            </a:r>
          </a:p>
        </p:txBody>
      </p:sp>
      <p:pic>
        <p:nvPicPr>
          <p:cNvPr id="6" name="Picture 5"/>
          <p:cNvPicPr>
            <a:picLocks noChangeAspect="1"/>
          </p:cNvPicPr>
          <p:nvPr/>
        </p:nvPicPr>
        <p:blipFill>
          <a:blip r:embed="rId2">
            <a:clrChange>
              <a:clrFrom>
                <a:srgbClr val="F7F7F7"/>
              </a:clrFrom>
              <a:clrTo>
                <a:srgbClr val="F7F7F7">
                  <a:alpha val="0"/>
                </a:srgbClr>
              </a:clrTo>
            </a:clrChange>
          </a:blip>
          <a:stretch>
            <a:fillRect/>
          </a:stretch>
        </p:blipFill>
        <p:spPr>
          <a:xfrm>
            <a:off x="73751" y="2614835"/>
            <a:ext cx="4981377" cy="2924113"/>
          </a:xfrm>
          <a:prstGeom prst="rect">
            <a:avLst/>
          </a:prstGeom>
        </p:spPr>
      </p:pic>
    </p:spTree>
    <p:extLst>
      <p:ext uri="{BB962C8B-B14F-4D97-AF65-F5344CB8AC3E}">
        <p14:creationId xmlns:p14="http://schemas.microsoft.com/office/powerpoint/2010/main" val="4337710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thinking</a:t>
            </a:r>
            <a:endParaRPr lang="en-US" dirty="0"/>
          </a:p>
        </p:txBody>
      </p:sp>
      <p:cxnSp>
        <p:nvCxnSpPr>
          <p:cNvPr id="4" name="Straight Connector 3"/>
          <p:cNvCxnSpPr/>
          <p:nvPr/>
        </p:nvCxnSpPr>
        <p:spPr>
          <a:xfrm>
            <a:off x="2108764" y="2646116"/>
            <a:ext cx="5215467"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998133" y="1837765"/>
            <a:ext cx="3594254" cy="523220"/>
          </a:xfrm>
          <a:prstGeom prst="rect">
            <a:avLst/>
          </a:prstGeom>
          <a:noFill/>
        </p:spPr>
        <p:txBody>
          <a:bodyPr wrap="none" rtlCol="0">
            <a:spAutoFit/>
          </a:bodyPr>
          <a:lstStyle/>
          <a:p>
            <a:r>
              <a:rPr lang="en-US" sz="2800" dirty="0" smtClean="0">
                <a:latin typeface="Bahnschrift" panose="020B0502040204020203" pitchFamily="34" charset="0"/>
              </a:rPr>
              <a:t>1. Draw a straight line.</a:t>
            </a:r>
            <a:endParaRPr lang="en-US" sz="2800" dirty="0">
              <a:latin typeface="Bahnschrift" panose="020B0502040204020203" pitchFamily="34" charset="0"/>
            </a:endParaRPr>
          </a:p>
        </p:txBody>
      </p:sp>
      <p:sp>
        <p:nvSpPr>
          <p:cNvPr id="6" name="TextBox 5"/>
          <p:cNvSpPr txBox="1"/>
          <p:nvPr/>
        </p:nvSpPr>
        <p:spPr>
          <a:xfrm>
            <a:off x="1998133" y="2819012"/>
            <a:ext cx="3453189" cy="523220"/>
          </a:xfrm>
          <a:prstGeom prst="rect">
            <a:avLst/>
          </a:prstGeom>
          <a:noFill/>
        </p:spPr>
        <p:txBody>
          <a:bodyPr wrap="none" rtlCol="0">
            <a:spAutoFit/>
          </a:bodyPr>
          <a:lstStyle/>
          <a:p>
            <a:r>
              <a:rPr lang="en-US" sz="2800" dirty="0">
                <a:latin typeface="Bahnschrift" panose="020B0502040204020203" pitchFamily="34" charset="0"/>
              </a:rPr>
              <a:t>2</a:t>
            </a:r>
            <a:r>
              <a:rPr lang="en-US" sz="2800" dirty="0" smtClean="0">
                <a:latin typeface="Bahnschrift" panose="020B0502040204020203" pitchFamily="34" charset="0"/>
              </a:rPr>
              <a:t>. Draw a longer line.</a:t>
            </a:r>
            <a:endParaRPr lang="en-US" sz="2800" dirty="0">
              <a:latin typeface="Bahnschrift" panose="020B0502040204020203" pitchFamily="34" charset="0"/>
            </a:endParaRPr>
          </a:p>
        </p:txBody>
      </p:sp>
      <p:cxnSp>
        <p:nvCxnSpPr>
          <p:cNvPr id="7" name="Straight Connector 6"/>
          <p:cNvCxnSpPr/>
          <p:nvPr/>
        </p:nvCxnSpPr>
        <p:spPr>
          <a:xfrm flipV="1">
            <a:off x="2108764" y="3731699"/>
            <a:ext cx="7394222" cy="813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998133" y="4051933"/>
            <a:ext cx="9065302" cy="523220"/>
          </a:xfrm>
          <a:prstGeom prst="rect">
            <a:avLst/>
          </a:prstGeom>
          <a:noFill/>
        </p:spPr>
        <p:txBody>
          <a:bodyPr wrap="none" rtlCol="0">
            <a:spAutoFit/>
          </a:bodyPr>
          <a:lstStyle/>
          <a:p>
            <a:r>
              <a:rPr lang="en-US" sz="2800" dirty="0" smtClean="0">
                <a:latin typeface="Bahnschrift" panose="020B0502040204020203" pitchFamily="34" charset="0"/>
              </a:rPr>
              <a:t>3. Can you draw a </a:t>
            </a:r>
            <a:r>
              <a:rPr lang="en-US" sz="2800" dirty="0">
                <a:latin typeface="Bahnschrift" panose="020B0502040204020203" pitchFamily="34" charset="0"/>
              </a:rPr>
              <a:t>straight line </a:t>
            </a:r>
            <a:r>
              <a:rPr lang="en-US" sz="2800" dirty="0" smtClean="0">
                <a:latin typeface="Bahnschrift" panose="020B0502040204020203" pitchFamily="34" charset="0"/>
              </a:rPr>
              <a:t>longer than any other line?</a:t>
            </a:r>
            <a:endParaRPr lang="en-US" sz="2800" dirty="0">
              <a:latin typeface="Bahnschrift" panose="020B0502040204020203" pitchFamily="34" charset="0"/>
            </a:endParaRPr>
          </a:p>
        </p:txBody>
      </p:sp>
    </p:spTree>
    <p:extLst>
      <p:ext uri="{BB962C8B-B14F-4D97-AF65-F5344CB8AC3E}">
        <p14:creationId xmlns:p14="http://schemas.microsoft.com/office/powerpoint/2010/main" val="488372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80">
                                          <p:stCondLst>
                                            <p:cond delay="0"/>
                                          </p:stCondLst>
                                        </p:cTn>
                                        <p:tgtEl>
                                          <p:spTgt spid="7"/>
                                        </p:tgtEl>
                                      </p:cBhvr>
                                    </p:animEffect>
                                    <p:anim calcmode="lin" valueType="num">
                                      <p:cBhvr>
                                        <p:cTn id="3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5" dur="26">
                                          <p:stCondLst>
                                            <p:cond delay="650"/>
                                          </p:stCondLst>
                                        </p:cTn>
                                        <p:tgtEl>
                                          <p:spTgt spid="7"/>
                                        </p:tgtEl>
                                      </p:cBhvr>
                                      <p:to x="100000" y="60000"/>
                                    </p:animScale>
                                    <p:animScale>
                                      <p:cBhvr>
                                        <p:cTn id="36" dur="166" decel="50000">
                                          <p:stCondLst>
                                            <p:cond delay="676"/>
                                          </p:stCondLst>
                                        </p:cTn>
                                        <p:tgtEl>
                                          <p:spTgt spid="7"/>
                                        </p:tgtEl>
                                      </p:cBhvr>
                                      <p:to x="100000" y="100000"/>
                                    </p:animScale>
                                    <p:animScale>
                                      <p:cBhvr>
                                        <p:cTn id="37" dur="26">
                                          <p:stCondLst>
                                            <p:cond delay="1312"/>
                                          </p:stCondLst>
                                        </p:cTn>
                                        <p:tgtEl>
                                          <p:spTgt spid="7"/>
                                        </p:tgtEl>
                                      </p:cBhvr>
                                      <p:to x="100000" y="80000"/>
                                    </p:animScale>
                                    <p:animScale>
                                      <p:cBhvr>
                                        <p:cTn id="38" dur="166" decel="50000">
                                          <p:stCondLst>
                                            <p:cond delay="1338"/>
                                          </p:stCondLst>
                                        </p:cTn>
                                        <p:tgtEl>
                                          <p:spTgt spid="7"/>
                                        </p:tgtEl>
                                      </p:cBhvr>
                                      <p:to x="100000" y="100000"/>
                                    </p:animScale>
                                    <p:animScale>
                                      <p:cBhvr>
                                        <p:cTn id="39" dur="26">
                                          <p:stCondLst>
                                            <p:cond delay="1642"/>
                                          </p:stCondLst>
                                        </p:cTn>
                                        <p:tgtEl>
                                          <p:spTgt spid="7"/>
                                        </p:tgtEl>
                                      </p:cBhvr>
                                      <p:to x="100000" y="90000"/>
                                    </p:animScale>
                                    <p:animScale>
                                      <p:cBhvr>
                                        <p:cTn id="40" dur="166" decel="50000">
                                          <p:stCondLst>
                                            <p:cond delay="1668"/>
                                          </p:stCondLst>
                                        </p:cTn>
                                        <p:tgtEl>
                                          <p:spTgt spid="7"/>
                                        </p:tgtEl>
                                      </p:cBhvr>
                                      <p:to x="100000" y="100000"/>
                                    </p:animScale>
                                    <p:animScale>
                                      <p:cBhvr>
                                        <p:cTn id="41" dur="26">
                                          <p:stCondLst>
                                            <p:cond delay="1808"/>
                                          </p:stCondLst>
                                        </p:cTn>
                                        <p:tgtEl>
                                          <p:spTgt spid="7"/>
                                        </p:tgtEl>
                                      </p:cBhvr>
                                      <p:to x="100000" y="95000"/>
                                    </p:animScale>
                                    <p:animScale>
                                      <p:cBhvr>
                                        <p:cTn id="42" dur="166" decel="50000">
                                          <p:stCondLst>
                                            <p:cond delay="1834"/>
                                          </p:stCondLst>
                                        </p:cTn>
                                        <p:tgtEl>
                                          <p:spTgt spid="7"/>
                                        </p:tgtEl>
                                      </p:cBhvr>
                                      <p:to x="100000" y="100000"/>
                                    </p:animScale>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 thinking</a:t>
            </a:r>
          </a:p>
        </p:txBody>
      </p:sp>
      <p:sp>
        <p:nvSpPr>
          <p:cNvPr id="3" name="TextBox 2"/>
          <p:cNvSpPr txBox="1"/>
          <p:nvPr/>
        </p:nvSpPr>
        <p:spPr>
          <a:xfrm>
            <a:off x="503198" y="1837765"/>
            <a:ext cx="2515432" cy="523220"/>
          </a:xfrm>
          <a:prstGeom prst="rect">
            <a:avLst/>
          </a:prstGeom>
          <a:noFill/>
        </p:spPr>
        <p:txBody>
          <a:bodyPr wrap="none" rtlCol="0">
            <a:spAutoFit/>
          </a:bodyPr>
          <a:lstStyle/>
          <a:p>
            <a:r>
              <a:rPr lang="en-US" sz="2800" dirty="0" smtClean="0">
                <a:latin typeface="Bahnschrift" panose="020B0502040204020203" pitchFamily="34" charset="0"/>
              </a:rPr>
              <a:t>1. Draw a circle</a:t>
            </a:r>
            <a:endParaRPr lang="en-US" sz="2800" dirty="0">
              <a:latin typeface="Bahnschrift" panose="020B0502040204020203" pitchFamily="34" charset="0"/>
            </a:endParaRPr>
          </a:p>
        </p:txBody>
      </p:sp>
      <p:sp>
        <p:nvSpPr>
          <p:cNvPr id="4" name="Oval 3"/>
          <p:cNvSpPr/>
          <p:nvPr/>
        </p:nvSpPr>
        <p:spPr>
          <a:xfrm>
            <a:off x="845256" y="2581616"/>
            <a:ext cx="2049046" cy="1862667"/>
          </a:xfrm>
          <a:prstGeom prst="ellipse">
            <a:avLst/>
          </a:prstGeom>
          <a:noFill/>
          <a:ln w="57150"/>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5" name="TextBox 4"/>
          <p:cNvSpPr txBox="1"/>
          <p:nvPr/>
        </p:nvSpPr>
        <p:spPr>
          <a:xfrm>
            <a:off x="3142075" y="1856562"/>
            <a:ext cx="3919663" cy="523220"/>
          </a:xfrm>
          <a:prstGeom prst="rect">
            <a:avLst/>
          </a:prstGeom>
          <a:noFill/>
        </p:spPr>
        <p:txBody>
          <a:bodyPr wrap="none" rtlCol="0">
            <a:spAutoFit/>
          </a:bodyPr>
          <a:lstStyle/>
          <a:p>
            <a:r>
              <a:rPr lang="en-US" sz="2800" dirty="0" smtClean="0">
                <a:latin typeface="Bahnschrift" panose="020B0502040204020203" pitchFamily="34" charset="0"/>
              </a:rPr>
              <a:t>2. Did any one draw this:</a:t>
            </a:r>
            <a:endParaRPr lang="en-US" sz="2800" dirty="0">
              <a:latin typeface="Bahnschrift" panose="020B0502040204020203" pitchFamily="34" charset="0"/>
            </a:endParaRPr>
          </a:p>
        </p:txBody>
      </p:sp>
      <p:sp>
        <p:nvSpPr>
          <p:cNvPr id="6" name="Rectangle 5"/>
          <p:cNvSpPr/>
          <p:nvPr/>
        </p:nvSpPr>
        <p:spPr>
          <a:xfrm>
            <a:off x="4339139" y="2571063"/>
            <a:ext cx="2088445" cy="1862667"/>
          </a:xfrm>
          <a:prstGeom prst="rect">
            <a:avLst/>
          </a:prstGeom>
          <a:noFill/>
          <a:ln w="57150"/>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 name="TextBox 6"/>
          <p:cNvSpPr txBox="1"/>
          <p:nvPr/>
        </p:nvSpPr>
        <p:spPr>
          <a:xfrm>
            <a:off x="7185184" y="1837765"/>
            <a:ext cx="4199466" cy="1384995"/>
          </a:xfrm>
          <a:prstGeom prst="rect">
            <a:avLst/>
          </a:prstGeom>
          <a:noFill/>
        </p:spPr>
        <p:txBody>
          <a:bodyPr wrap="square" rtlCol="0">
            <a:spAutoFit/>
          </a:bodyPr>
          <a:lstStyle/>
          <a:p>
            <a:r>
              <a:rPr lang="en-US" sz="2800" dirty="0" smtClean="0">
                <a:latin typeface="Bahnschrift" panose="020B0502040204020203" pitchFamily="34" charset="0"/>
              </a:rPr>
              <a:t>3. How many circles must you draw before you draw a square?</a:t>
            </a:r>
            <a:endParaRPr lang="en-US" sz="2800" dirty="0">
              <a:latin typeface="Bahnschrift" panose="020B0502040204020203" pitchFamily="34" charset="0"/>
            </a:endParaRPr>
          </a:p>
        </p:txBody>
      </p:sp>
      <p:sp>
        <p:nvSpPr>
          <p:cNvPr id="8" name="TextBox 7"/>
          <p:cNvSpPr txBox="1"/>
          <p:nvPr/>
        </p:nvSpPr>
        <p:spPr>
          <a:xfrm>
            <a:off x="7185184" y="3466784"/>
            <a:ext cx="4199466" cy="1384995"/>
          </a:xfrm>
          <a:prstGeom prst="rect">
            <a:avLst/>
          </a:prstGeom>
          <a:noFill/>
        </p:spPr>
        <p:txBody>
          <a:bodyPr wrap="square" rtlCol="0">
            <a:spAutoFit/>
          </a:bodyPr>
          <a:lstStyle/>
          <a:p>
            <a:r>
              <a:rPr lang="en-US" sz="2800" dirty="0">
                <a:latin typeface="Bahnschrift" panose="020B0502040204020203" pitchFamily="34" charset="0"/>
              </a:rPr>
              <a:t>4</a:t>
            </a:r>
            <a:r>
              <a:rPr lang="en-US" sz="2800" dirty="0" smtClean="0">
                <a:latin typeface="Bahnschrift" panose="020B0502040204020203" pitchFamily="34" charset="0"/>
              </a:rPr>
              <a:t>. Cannot prove a squared circle exists by empirical facts.</a:t>
            </a:r>
            <a:endParaRPr lang="en-US" sz="2800" dirty="0">
              <a:latin typeface="Bahnschrift" panose="020B0502040204020203" pitchFamily="34" charset="0"/>
            </a:endParaRPr>
          </a:p>
        </p:txBody>
      </p:sp>
    </p:spTree>
    <p:extLst>
      <p:ext uri="{BB962C8B-B14F-4D97-AF65-F5344CB8AC3E}">
        <p14:creationId xmlns:p14="http://schemas.microsoft.com/office/powerpoint/2010/main" val="171979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 </a:t>
            </a:r>
            <a:r>
              <a:rPr lang="en-US" dirty="0" smtClean="0"/>
              <a:t>thinking: </a:t>
            </a:r>
            <a:r>
              <a:rPr lang="en-US" dirty="0"/>
              <a:t>Ontological </a:t>
            </a:r>
            <a:r>
              <a:rPr lang="en-US" dirty="0" smtClean="0"/>
              <a:t> </a:t>
            </a:r>
            <a:endParaRPr lang="en-US" dirty="0"/>
          </a:p>
        </p:txBody>
      </p:sp>
      <p:sp>
        <p:nvSpPr>
          <p:cNvPr id="3" name="Oval 2"/>
          <p:cNvSpPr/>
          <p:nvPr/>
        </p:nvSpPr>
        <p:spPr>
          <a:xfrm>
            <a:off x="3272365" y="1837765"/>
            <a:ext cx="3398663" cy="3016457"/>
          </a:xfrm>
          <a:prstGeom prst="ellipse">
            <a:avLst/>
          </a:prstGeom>
          <a:noFill/>
          <a:ln w="57150"/>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 name="Oval 3"/>
          <p:cNvSpPr/>
          <p:nvPr/>
        </p:nvSpPr>
        <p:spPr>
          <a:xfrm>
            <a:off x="4794510" y="1837765"/>
            <a:ext cx="3398663" cy="3016457"/>
          </a:xfrm>
          <a:prstGeom prst="ellipse">
            <a:avLst/>
          </a:prstGeom>
          <a:noFill/>
          <a:ln w="57150">
            <a:solidFill>
              <a:schemeClr val="accent5"/>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5" name="TextBox 4"/>
          <p:cNvSpPr txBox="1"/>
          <p:nvPr/>
        </p:nvSpPr>
        <p:spPr>
          <a:xfrm>
            <a:off x="3486854" y="5002193"/>
            <a:ext cx="2371162" cy="523220"/>
          </a:xfrm>
          <a:prstGeom prst="rect">
            <a:avLst/>
          </a:prstGeom>
          <a:noFill/>
        </p:spPr>
        <p:txBody>
          <a:bodyPr wrap="none" rtlCol="0">
            <a:spAutoFit/>
          </a:bodyPr>
          <a:lstStyle/>
          <a:p>
            <a:r>
              <a:rPr lang="en-US" sz="2800" dirty="0" smtClean="0">
                <a:solidFill>
                  <a:schemeClr val="accent3"/>
                </a:solidFill>
              </a:rPr>
              <a:t>Understanding</a:t>
            </a:r>
            <a:endParaRPr lang="en-US" sz="2800" dirty="0">
              <a:solidFill>
                <a:schemeClr val="accent3"/>
              </a:solidFill>
            </a:endParaRPr>
          </a:p>
        </p:txBody>
      </p:sp>
      <p:sp>
        <p:nvSpPr>
          <p:cNvPr id="6" name="TextBox 5"/>
          <p:cNvSpPr txBox="1"/>
          <p:nvPr/>
        </p:nvSpPr>
        <p:spPr>
          <a:xfrm>
            <a:off x="6286993" y="5002193"/>
            <a:ext cx="1216167" cy="523220"/>
          </a:xfrm>
          <a:prstGeom prst="rect">
            <a:avLst/>
          </a:prstGeom>
          <a:noFill/>
        </p:spPr>
        <p:txBody>
          <a:bodyPr wrap="none" rtlCol="0">
            <a:spAutoFit/>
          </a:bodyPr>
          <a:lstStyle/>
          <a:p>
            <a:r>
              <a:rPr lang="en-US" sz="2800" dirty="0" smtClean="0">
                <a:solidFill>
                  <a:schemeClr val="accent5"/>
                </a:solidFill>
              </a:rPr>
              <a:t>Reality</a:t>
            </a:r>
            <a:endParaRPr lang="en-US" sz="2800" dirty="0">
              <a:solidFill>
                <a:schemeClr val="accent5"/>
              </a:solidFill>
            </a:endParaRPr>
          </a:p>
        </p:txBody>
      </p:sp>
      <p:sp>
        <p:nvSpPr>
          <p:cNvPr id="7" name="Rectangle 6"/>
          <p:cNvSpPr/>
          <p:nvPr/>
        </p:nvSpPr>
        <p:spPr>
          <a:xfrm>
            <a:off x="250546" y="1966935"/>
            <a:ext cx="2497666" cy="1384995"/>
          </a:xfrm>
          <a:prstGeom prst="rect">
            <a:avLst/>
          </a:prstGeom>
        </p:spPr>
        <p:txBody>
          <a:bodyPr wrap="square">
            <a:spAutoFit/>
          </a:bodyPr>
          <a:lstStyle/>
          <a:p>
            <a:r>
              <a:rPr lang="en-US" sz="2800" dirty="0">
                <a:latin typeface="Bahnschrift" panose="020B0502040204020203" pitchFamily="34" charset="0"/>
                <a:ea typeface="Times New Roman" panose="02020603050405020304" pitchFamily="18" charset="0"/>
                <a:cs typeface="Times New Roman" panose="02020603050405020304" pitchFamily="18" charset="0"/>
              </a:rPr>
              <a:t>the concept of </a:t>
            </a:r>
            <a:r>
              <a:rPr lang="en-US" sz="2800" dirty="0" smtClean="0">
                <a:latin typeface="Bahnschrift" panose="020B0502040204020203" pitchFamily="34" charset="0"/>
                <a:ea typeface="Times New Roman" panose="02020603050405020304" pitchFamily="18" charset="0"/>
                <a:cs typeface="Times New Roman" panose="02020603050405020304" pitchFamily="18" charset="0"/>
              </a:rPr>
              <a:t>God </a:t>
            </a:r>
            <a:r>
              <a:rPr lang="en-US" sz="2800" dirty="0">
                <a:latin typeface="Bahnschrift" panose="020B0502040204020203" pitchFamily="34" charset="0"/>
                <a:ea typeface="Times New Roman" panose="02020603050405020304" pitchFamily="18" charset="0"/>
                <a:cs typeface="Times New Roman" panose="02020603050405020304" pitchFamily="18" charset="0"/>
              </a:rPr>
              <a:t>imply that God exists. </a:t>
            </a:r>
            <a:endParaRPr lang="en-US" sz="2800" dirty="0">
              <a:latin typeface="Bahnschrift" panose="020B0502040204020203" pitchFamily="34" charset="0"/>
            </a:endParaRPr>
          </a:p>
        </p:txBody>
      </p:sp>
      <p:sp>
        <p:nvSpPr>
          <p:cNvPr id="8" name="Rectangle 7"/>
          <p:cNvSpPr/>
          <p:nvPr/>
        </p:nvSpPr>
        <p:spPr>
          <a:xfrm>
            <a:off x="250546" y="3481100"/>
            <a:ext cx="3428326" cy="1815882"/>
          </a:xfrm>
          <a:prstGeom prst="rect">
            <a:avLst/>
          </a:prstGeom>
        </p:spPr>
        <p:txBody>
          <a:bodyPr wrap="square">
            <a:spAutoFit/>
          </a:bodyPr>
          <a:lstStyle/>
          <a:p>
            <a:r>
              <a:rPr lang="en-US" sz="2800" dirty="0">
                <a:solidFill>
                  <a:srgbClr val="000000"/>
                </a:solidFill>
                <a:latin typeface="Bahnschrift" panose="020B0502040204020203" pitchFamily="34" charset="0"/>
                <a:ea typeface="Times New Roman" panose="02020603050405020304" pitchFamily="18" charset="0"/>
                <a:cs typeface="Times New Roman" panose="02020603050405020304" pitchFamily="18" charset="0"/>
              </a:rPr>
              <a:t>self-contradictory to deny that there exists a greatest possible being</a:t>
            </a:r>
            <a:endParaRPr lang="en-US" sz="2800" dirty="0">
              <a:latin typeface="Bahnschrift" panose="020B0502040204020203" pitchFamily="34" charset="0"/>
            </a:endParaRPr>
          </a:p>
        </p:txBody>
      </p:sp>
      <p:sp>
        <p:nvSpPr>
          <p:cNvPr id="9" name="Rectangle 8"/>
          <p:cNvSpPr/>
          <p:nvPr/>
        </p:nvSpPr>
        <p:spPr>
          <a:xfrm>
            <a:off x="8394192" y="2561163"/>
            <a:ext cx="3531185" cy="1569660"/>
          </a:xfrm>
          <a:prstGeom prst="rect">
            <a:avLst/>
          </a:prstGeom>
        </p:spPr>
        <p:txBody>
          <a:bodyPr wrap="square">
            <a:spAutoFit/>
          </a:bodyPr>
          <a:lstStyle/>
          <a:p>
            <a:r>
              <a:rPr lang="en-US" sz="3200" dirty="0">
                <a:solidFill>
                  <a:srgbClr val="000000"/>
                </a:solidFill>
                <a:latin typeface="Bahnschrift" panose="020B0502040204020203" pitchFamily="34" charset="0"/>
                <a:ea typeface="Times New Roman" panose="02020603050405020304" pitchFamily="18" charset="0"/>
                <a:cs typeface="Times New Roman" panose="02020603050405020304" pitchFamily="18" charset="0"/>
              </a:rPr>
              <a:t>God's existence from the very definition of God</a:t>
            </a:r>
            <a:endParaRPr lang="en-US" sz="3200" dirty="0">
              <a:latin typeface="Bahnschrift" panose="020B0502040204020203" pitchFamily="34" charset="0"/>
            </a:endParaRPr>
          </a:p>
        </p:txBody>
      </p:sp>
    </p:spTree>
    <p:extLst>
      <p:ext uri="{BB962C8B-B14F-4D97-AF65-F5344CB8AC3E}">
        <p14:creationId xmlns:p14="http://schemas.microsoft.com/office/powerpoint/2010/main" val="365073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Closing Prayer</a:t>
            </a:r>
            <a:endParaRPr lang="en-US" dirty="0"/>
          </a:p>
        </p:txBody>
      </p:sp>
      <p:sp>
        <p:nvSpPr>
          <p:cNvPr id="3" name="Title 1"/>
          <p:cNvSpPr txBox="1">
            <a:spLocks/>
          </p:cNvSpPr>
          <p:nvPr/>
        </p:nvSpPr>
        <p:spPr>
          <a:xfrm>
            <a:off x="685801" y="685800"/>
            <a:ext cx="10396882" cy="11519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endParaRPr lang="en-US" dirty="0"/>
          </a:p>
        </p:txBody>
      </p:sp>
      <p:sp>
        <p:nvSpPr>
          <p:cNvPr id="4" name="Rectangle 3"/>
          <p:cNvSpPr/>
          <p:nvPr/>
        </p:nvSpPr>
        <p:spPr>
          <a:xfrm>
            <a:off x="2737103" y="1770352"/>
            <a:ext cx="8345579" cy="3170099"/>
          </a:xfrm>
          <a:prstGeom prst="rect">
            <a:avLst/>
          </a:prstGeom>
        </p:spPr>
        <p:txBody>
          <a:bodyPr wrap="square">
            <a:spAutoFit/>
          </a:bodyPr>
          <a:lstStyle/>
          <a:p>
            <a:r>
              <a:rPr lang="en-US" sz="2000" dirty="0"/>
              <a:t>The Lord is my shepherd, there is nothing I lack. </a:t>
            </a:r>
            <a:endParaRPr lang="en-US" sz="2800" dirty="0"/>
          </a:p>
          <a:p>
            <a:r>
              <a:rPr lang="en-US" sz="2000" dirty="0"/>
              <a:t>In green pastures he makes me lie down; to still waters he leads me; He restores my soul. </a:t>
            </a:r>
            <a:endParaRPr lang="en-US" sz="2800" dirty="0"/>
          </a:p>
          <a:p>
            <a:r>
              <a:rPr lang="en-US" sz="2000" dirty="0"/>
              <a:t>He guides me along right paths for the sake of his name. </a:t>
            </a:r>
            <a:endParaRPr lang="en-US" sz="2800" dirty="0"/>
          </a:p>
          <a:p>
            <a:r>
              <a:rPr lang="en-US" sz="2000" dirty="0"/>
              <a:t>Even though I walk through the valley of the shadow of death, I will fear no evil, for you are with me; your rod and your staff will comfort me. </a:t>
            </a:r>
            <a:endParaRPr lang="en-US" sz="2800" dirty="0"/>
          </a:p>
          <a:p>
            <a:r>
              <a:rPr lang="en-US" sz="2000" dirty="0"/>
              <a:t>You set a table before me in front of my enemies; You anoint my head with oil; my cup overflows. </a:t>
            </a:r>
            <a:endParaRPr lang="en-US" sz="2800" dirty="0"/>
          </a:p>
          <a:p>
            <a:r>
              <a:rPr lang="en-US" sz="2000" dirty="0"/>
              <a:t>Indeed, goodness and mercy will pursue me all the days of my life; I will dwell in the house of the Lord for endless days.  </a:t>
            </a:r>
            <a:endParaRPr lang="en-US" sz="2000" kern="1400" dirty="0">
              <a:ln>
                <a:noFill/>
              </a:ln>
              <a:solidFill>
                <a:srgbClr val="000000"/>
              </a:solidFill>
              <a:effectLst/>
              <a:latin typeface="Bahnschrift" panose="020B0502040204020203" pitchFamily="34" charset="0"/>
            </a:endParaRPr>
          </a:p>
        </p:txBody>
      </p:sp>
      <p:pic>
        <p:nvPicPr>
          <p:cNvPr id="5" name="Picture 1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249" b="-272"/>
          <a:stretch>
            <a:fillRect/>
          </a:stretch>
        </p:blipFill>
        <p:spPr bwMode="auto">
          <a:xfrm>
            <a:off x="793372" y="2404533"/>
            <a:ext cx="1688757" cy="2314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34027305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8FA751"/>
      </a:accent1>
      <a:accent2>
        <a:srgbClr val="629D7D"/>
      </a:accent2>
      <a:accent3>
        <a:srgbClr val="5A7AAB"/>
      </a:accent3>
      <a:accent4>
        <a:srgbClr val="AA618F"/>
      </a:accent4>
      <a:accent5>
        <a:srgbClr val="BA5445"/>
      </a:accent5>
      <a:accent6>
        <a:srgbClr val="C8A547"/>
      </a:accent6>
      <a:hlink>
        <a:srgbClr val="91BF1A"/>
      </a:hlink>
      <a:folHlink>
        <a:srgbClr val="ADBE82"/>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CF823853-53CC-4249-AEDB-2EA9F718B2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395</TotalTime>
  <Words>1460</Words>
  <Application>Microsoft Office PowerPoint</Application>
  <PresentationFormat>Widescreen</PresentationFormat>
  <Paragraphs>201</Paragraphs>
  <Slides>17</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Bahnschrift</vt:lpstr>
      <vt:lpstr>Bahnschrift Condensed</vt:lpstr>
      <vt:lpstr>Calibri</vt:lpstr>
      <vt:lpstr>Eras Medium ITC</vt:lpstr>
      <vt:lpstr>Impact</vt:lpstr>
      <vt:lpstr>Palatino Linotype</vt:lpstr>
      <vt:lpstr>Times New Roman</vt:lpstr>
      <vt:lpstr>Main Event</vt:lpstr>
      <vt:lpstr>Welcome The Journey of Faith: Trinity, Faith, and the God Who Is Love</vt:lpstr>
      <vt:lpstr>Opening Prayer</vt:lpstr>
      <vt:lpstr>Mentor – Catechism </vt:lpstr>
      <vt:lpstr>PowerPoint Presentation</vt:lpstr>
      <vt:lpstr>Catechesis: Life Is A Pilgrimage</vt:lpstr>
      <vt:lpstr>PowerPoint Presentation</vt:lpstr>
      <vt:lpstr>PowerPoint Presentation</vt:lpstr>
      <vt:lpstr>Catholic Orders </vt:lpstr>
      <vt:lpstr>Class Moto</vt:lpstr>
      <vt:lpstr>History: It happened when?</vt:lpstr>
      <vt:lpstr>Prayer Level</vt:lpstr>
      <vt:lpstr>Discussion Questions</vt:lpstr>
      <vt:lpstr>Gospel Preparation </vt:lpstr>
      <vt:lpstr>Logic thinking</vt:lpstr>
      <vt:lpstr>Logic thinking</vt:lpstr>
      <vt:lpstr>Logic thinking: Ontological  </vt:lpstr>
      <vt:lpstr>Closing Prayer</vt:lpstr>
    </vt:vector>
  </TitlesOfParts>
  <Company>Kilpatrick, Townsend &amp; Stockton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Fredlake, Keith</dc:creator>
  <cp:lastModifiedBy>Fredlake, Keith</cp:lastModifiedBy>
  <cp:revision>39</cp:revision>
  <dcterms:created xsi:type="dcterms:W3CDTF">2019-09-16T17:30:46Z</dcterms:created>
  <dcterms:modified xsi:type="dcterms:W3CDTF">2020-09-15T00:04:02Z</dcterms:modified>
</cp:coreProperties>
</file>